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4"/>
    <p:sldId id="257" r:id="rId25"/>
    <p:sldId id="258" r:id="rId26"/>
    <p:sldId id="259" r:id="rId27"/>
    <p:sldId id="260" r:id="rId28"/>
    <p:sldId id="261" r:id="rId29"/>
    <p:sldId id="262" r:id="rId30"/>
    <p:sldId id="263" r:id="rId31"/>
    <p:sldId id="264" r:id="rId32"/>
    <p:sldId id="265" r:id="rId33"/>
    <p:sldId id="266" r:id="rId34"/>
    <p:sldId id="267" r:id="rId35"/>
    <p:sldId id="268" r:id="rId36"/>
    <p:sldId id="269" r:id="rId37"/>
    <p:sldId id="270" r:id="rId38"/>
    <p:sldId id="271" r:id="rId39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Roboto" charset="1" panose="02000000000000000000"/>
      <p:regular r:id="rId10"/>
    </p:embeddedFont>
    <p:embeddedFont>
      <p:font typeface="Roboto Bold" charset="1" panose="02000000000000000000"/>
      <p:regular r:id="rId11"/>
    </p:embeddedFont>
    <p:embeddedFont>
      <p:font typeface="Roboto Italics" charset="1" panose="02000000000000000000"/>
      <p:regular r:id="rId12"/>
    </p:embeddedFont>
    <p:embeddedFont>
      <p:font typeface="Roboto Bold Italics" charset="1" panose="02000000000000000000"/>
      <p:regular r:id="rId13"/>
    </p:embeddedFont>
    <p:embeddedFont>
      <p:font typeface="Helvetica World" charset="1" panose="020B0500040000020004"/>
      <p:regular r:id="rId14"/>
    </p:embeddedFont>
    <p:embeddedFont>
      <p:font typeface="Helvetica World Bold" charset="1" panose="020B0800040000020004"/>
      <p:regular r:id="rId15"/>
    </p:embeddedFont>
    <p:embeddedFont>
      <p:font typeface="Helvetica World Italics" charset="1" panose="020B0500040000090004"/>
      <p:regular r:id="rId16"/>
    </p:embeddedFont>
    <p:embeddedFont>
      <p:font typeface="Helvetica World Bold Italics" charset="1" panose="020B0800040000090004"/>
      <p:regular r:id="rId17"/>
    </p:embeddedFont>
    <p:embeddedFont>
      <p:font typeface="Canva Sans" charset="1" panose="020B0503030501040103"/>
      <p:regular r:id="rId18"/>
    </p:embeddedFont>
    <p:embeddedFont>
      <p:font typeface="Canva Sans Bold" charset="1" panose="020B0803030501040103"/>
      <p:regular r:id="rId19"/>
    </p:embeddedFont>
    <p:embeddedFont>
      <p:font typeface="Canva Sans Italics" charset="1" panose="020B0503030501040103"/>
      <p:regular r:id="rId20"/>
    </p:embeddedFont>
    <p:embeddedFont>
      <p:font typeface="Canva Sans Bold Italics" charset="1" panose="020B0803030501040103"/>
      <p:regular r:id="rId21"/>
    </p:embeddedFont>
    <p:embeddedFont>
      <p:font typeface="Canva Sans Medium" charset="1" panose="020B0603030501040103"/>
      <p:regular r:id="rId22"/>
    </p:embeddedFont>
    <p:embeddedFont>
      <p:font typeface="Canva Sans Medium Italics" charset="1" panose="020B0603030501040103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slides/slide1.xml" Type="http://schemas.openxmlformats.org/officeDocument/2006/relationships/slide"/><Relationship Id="rId25" Target="slides/slide2.xml" Type="http://schemas.openxmlformats.org/officeDocument/2006/relationships/slide"/><Relationship Id="rId26" Target="slides/slide3.xml" Type="http://schemas.openxmlformats.org/officeDocument/2006/relationships/slide"/><Relationship Id="rId27" Target="slides/slide4.xml" Type="http://schemas.openxmlformats.org/officeDocument/2006/relationships/slide"/><Relationship Id="rId28" Target="slides/slide5.xml" Type="http://schemas.openxmlformats.org/officeDocument/2006/relationships/slide"/><Relationship Id="rId29" Target="slides/slide6.xml" Type="http://schemas.openxmlformats.org/officeDocument/2006/relationships/slide"/><Relationship Id="rId3" Target="viewProps.xml" Type="http://schemas.openxmlformats.org/officeDocument/2006/relationships/viewProps"/><Relationship Id="rId30" Target="slides/slide7.xml" Type="http://schemas.openxmlformats.org/officeDocument/2006/relationships/slide"/><Relationship Id="rId31" Target="slides/slide8.xml" Type="http://schemas.openxmlformats.org/officeDocument/2006/relationships/slide"/><Relationship Id="rId32" Target="slides/slide9.xml" Type="http://schemas.openxmlformats.org/officeDocument/2006/relationships/slide"/><Relationship Id="rId33" Target="slides/slide10.xml" Type="http://schemas.openxmlformats.org/officeDocument/2006/relationships/slide"/><Relationship Id="rId34" Target="slides/slide11.xml" Type="http://schemas.openxmlformats.org/officeDocument/2006/relationships/slide"/><Relationship Id="rId35" Target="slides/slide12.xml" Type="http://schemas.openxmlformats.org/officeDocument/2006/relationships/slide"/><Relationship Id="rId36" Target="slides/slide13.xml" Type="http://schemas.openxmlformats.org/officeDocument/2006/relationships/slide"/><Relationship Id="rId37" Target="slides/slide14.xml" Type="http://schemas.openxmlformats.org/officeDocument/2006/relationships/slide"/><Relationship Id="rId38" Target="slides/slide15.xml" Type="http://schemas.openxmlformats.org/officeDocument/2006/relationships/slide"/><Relationship Id="rId39" Target="slides/slide16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9.jpeg" Type="http://schemas.openxmlformats.org/officeDocument/2006/relationships/image"/><Relationship Id="rId11" Target="../media/image60.png" Type="http://schemas.openxmlformats.org/officeDocument/2006/relationships/image"/><Relationship Id="rId12" Target="../media/image61.png" Type="http://schemas.openxmlformats.org/officeDocument/2006/relationships/image"/><Relationship Id="rId13" Target="../media/image62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57.png" Type="http://schemas.openxmlformats.org/officeDocument/2006/relationships/image"/><Relationship Id="rId9" Target="../media/image58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3.png" Type="http://schemas.openxmlformats.org/officeDocument/2006/relationships/image"/><Relationship Id="rId3" Target="../media/image64.svg" Type="http://schemas.openxmlformats.org/officeDocument/2006/relationships/image"/><Relationship Id="rId4" Target="../media/image65.jpeg" Type="http://schemas.openxmlformats.org/officeDocument/2006/relationships/image"/><Relationship Id="rId5" Target="../media/image66.png" Type="http://schemas.openxmlformats.org/officeDocument/2006/relationships/image"/><Relationship Id="rId6" Target="../media/image67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8.png" Type="http://schemas.openxmlformats.org/officeDocument/2006/relationships/image"/><Relationship Id="rId11" Target="../media/image69.svg" Type="http://schemas.openxmlformats.org/officeDocument/2006/relationships/image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19.png" Type="http://schemas.openxmlformats.org/officeDocument/2006/relationships/image"/><Relationship Id="rId9" Target="../media/image20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0.png" Type="http://schemas.openxmlformats.org/officeDocument/2006/relationships/image"/><Relationship Id="rId11" Target="../media/image71.svg" Type="http://schemas.openxmlformats.org/officeDocument/2006/relationships/image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19.png" Type="http://schemas.openxmlformats.org/officeDocument/2006/relationships/image"/><Relationship Id="rId9" Target="../media/image20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2.png" Type="http://schemas.openxmlformats.org/officeDocument/2006/relationships/image"/><Relationship Id="rId11" Target="../media/image73.svg" Type="http://schemas.openxmlformats.org/officeDocument/2006/relationships/image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19.png" Type="http://schemas.openxmlformats.org/officeDocument/2006/relationships/image"/><Relationship Id="rId9" Target="../media/image20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4.png" Type="http://schemas.openxmlformats.org/officeDocument/2006/relationships/image"/><Relationship Id="rId11" Target="../media/image75.svg" Type="http://schemas.openxmlformats.org/officeDocument/2006/relationships/image"/><Relationship Id="rId12" Target="../media/image76.png" Type="http://schemas.openxmlformats.org/officeDocument/2006/relationships/image"/><Relationship Id="rId13" Target="../media/image77.svg" Type="http://schemas.openxmlformats.org/officeDocument/2006/relationships/image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23.png" Type="http://schemas.openxmlformats.org/officeDocument/2006/relationships/image"/><Relationship Id="rId9" Target="../media/image24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2.jpeg" Type="http://schemas.openxmlformats.org/officeDocument/2006/relationships/image"/><Relationship Id="rId11" Target="../media/image83.jpeg" Type="http://schemas.openxmlformats.org/officeDocument/2006/relationships/image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78.png" Type="http://schemas.openxmlformats.org/officeDocument/2006/relationships/image"/><Relationship Id="rId7" Target="../media/image79.jpeg" Type="http://schemas.openxmlformats.org/officeDocument/2006/relationships/image"/><Relationship Id="rId8" Target="../media/image80.jpeg" Type="http://schemas.openxmlformats.org/officeDocument/2006/relationships/image"/><Relationship Id="rId9" Target="../media/image81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.png" Type="http://schemas.openxmlformats.org/officeDocument/2006/relationships/image"/><Relationship Id="rId11" Target="../media/image14.svg" Type="http://schemas.openxmlformats.org/officeDocument/2006/relationships/image"/><Relationship Id="rId12" Target="../media/image15.png" Type="http://schemas.openxmlformats.org/officeDocument/2006/relationships/image"/><Relationship Id="rId13" Target="../media/image16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11.png" Type="http://schemas.openxmlformats.org/officeDocument/2006/relationships/image"/><Relationship Id="rId9" Target="../media/image12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3.png" Type="http://schemas.openxmlformats.org/officeDocument/2006/relationships/image"/><Relationship Id="rId7" Target="../media/image14.svg" Type="http://schemas.openxmlformats.org/officeDocument/2006/relationships/image"/><Relationship Id="rId8" Target="../media/image17.png" Type="http://schemas.openxmlformats.org/officeDocument/2006/relationships/image"/><Relationship Id="rId9" Target="../media/image18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1.png" Type="http://schemas.openxmlformats.org/officeDocument/2006/relationships/image"/><Relationship Id="rId11" Target="../media/image22.svg" Type="http://schemas.openxmlformats.org/officeDocument/2006/relationships/image"/><Relationship Id="rId12" Target="../media/image23.png" Type="http://schemas.openxmlformats.org/officeDocument/2006/relationships/image"/><Relationship Id="rId13" Target="../media/image24.svg" Type="http://schemas.openxmlformats.org/officeDocument/2006/relationships/image"/><Relationship Id="rId14" Target="../media/image25.png" Type="http://schemas.openxmlformats.org/officeDocument/2006/relationships/image"/><Relationship Id="rId15" Target="../media/image26.svg" Type="http://schemas.openxmlformats.org/officeDocument/2006/relationships/image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19.png" Type="http://schemas.openxmlformats.org/officeDocument/2006/relationships/image"/><Relationship Id="rId9" Target="../media/image20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9.svg" Type="http://schemas.openxmlformats.org/officeDocument/2006/relationships/image"/><Relationship Id="rId11" Target="../media/image30.png" Type="http://schemas.openxmlformats.org/officeDocument/2006/relationships/image"/><Relationship Id="rId12" Target="../media/image31.png" Type="http://schemas.openxmlformats.org/officeDocument/2006/relationships/image"/><Relationship Id="rId13" Target="../media/image32.svg" Type="http://schemas.openxmlformats.org/officeDocument/2006/relationships/image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27.png" Type="http://schemas.openxmlformats.org/officeDocument/2006/relationships/image"/><Relationship Id="rId9" Target="../media/image28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3.png" Type="http://schemas.openxmlformats.org/officeDocument/2006/relationships/image"/><Relationship Id="rId11" Target="../media/image34.png" Type="http://schemas.openxmlformats.org/officeDocument/2006/relationships/image"/><Relationship Id="rId12" Target="../media/image35.svg" Type="http://schemas.openxmlformats.org/officeDocument/2006/relationships/image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28.png" Type="http://schemas.openxmlformats.org/officeDocument/2006/relationships/image"/><Relationship Id="rId9" Target="../media/image29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0.svg" Type="http://schemas.openxmlformats.org/officeDocument/2006/relationships/image"/><Relationship Id="rId11" Target="../media/image37.png" Type="http://schemas.openxmlformats.org/officeDocument/2006/relationships/image"/><Relationship Id="rId12" Target="../media/image38.svg" Type="http://schemas.openxmlformats.org/officeDocument/2006/relationships/image"/><Relationship Id="rId2" Target="../media/image36.pn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1.png" Type="http://schemas.openxmlformats.org/officeDocument/2006/relationships/image"/><Relationship Id="rId6" Target="../media/image2.svg" Type="http://schemas.openxmlformats.org/officeDocument/2006/relationships/image"/><Relationship Id="rId7" Target="../media/image9.png" Type="http://schemas.openxmlformats.org/officeDocument/2006/relationships/image"/><Relationship Id="rId8" Target="../media/image10.svg" Type="http://schemas.openxmlformats.org/officeDocument/2006/relationships/image"/><Relationship Id="rId9" Target="../media/image19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3.svg" Type="http://schemas.openxmlformats.org/officeDocument/2006/relationships/image"/><Relationship Id="rId11" Target="../media/image44.png" Type="http://schemas.openxmlformats.org/officeDocument/2006/relationships/image"/><Relationship Id="rId12" Target="../media/image45.svg" Type="http://schemas.openxmlformats.org/officeDocument/2006/relationships/image"/><Relationship Id="rId13" Target="../media/image46.png" Type="http://schemas.openxmlformats.org/officeDocument/2006/relationships/image"/><Relationship Id="rId14" Target="../media/image47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39.png" Type="http://schemas.openxmlformats.org/officeDocument/2006/relationships/image"/><Relationship Id="rId7" Target="../media/image40.png" Type="http://schemas.openxmlformats.org/officeDocument/2006/relationships/image"/><Relationship Id="rId8" Target="../media/image41.svg" Type="http://schemas.openxmlformats.org/officeDocument/2006/relationships/image"/><Relationship Id="rId9" Target="../media/image42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0.png" Type="http://schemas.openxmlformats.org/officeDocument/2006/relationships/image"/><Relationship Id="rId11" Target="../media/image51.png" Type="http://schemas.openxmlformats.org/officeDocument/2006/relationships/image"/><Relationship Id="rId12" Target="../media/image52.svg" Type="http://schemas.openxmlformats.org/officeDocument/2006/relationships/image"/><Relationship Id="rId13" Target="../media/image53.png" Type="http://schemas.openxmlformats.org/officeDocument/2006/relationships/image"/><Relationship Id="rId14" Target="../media/image54.png" Type="http://schemas.openxmlformats.org/officeDocument/2006/relationships/image"/><Relationship Id="rId15" Target="../media/image55.png" Type="http://schemas.openxmlformats.org/officeDocument/2006/relationships/image"/><Relationship Id="rId16" Target="../media/image56.svg" Type="http://schemas.openxmlformats.org/officeDocument/2006/relationships/image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48.png" Type="http://schemas.openxmlformats.org/officeDocument/2006/relationships/image"/><Relationship Id="rId7" Target="../media/image49.svg" Type="http://schemas.openxmlformats.org/officeDocument/2006/relationships/image"/><Relationship Id="rId8" Target="../media/image11.png" Type="http://schemas.openxmlformats.org/officeDocument/2006/relationships/image"/><Relationship Id="rId9" Target="../media/image12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51B1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697147" y="4171690"/>
            <a:ext cx="10173221" cy="10173221"/>
          </a:xfrm>
          <a:custGeom>
            <a:avLst/>
            <a:gdLst/>
            <a:ahLst/>
            <a:cxnLst/>
            <a:rect r="r" b="b" t="t" l="l"/>
            <a:pathLst>
              <a:path h="10173221" w="10173221">
                <a:moveTo>
                  <a:pt x="0" y="0"/>
                </a:moveTo>
                <a:lnTo>
                  <a:pt x="10173221" y="0"/>
                </a:lnTo>
                <a:lnTo>
                  <a:pt x="10173221" y="10173220"/>
                </a:lnTo>
                <a:lnTo>
                  <a:pt x="0" y="101732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082888" y="2417553"/>
            <a:ext cx="17011089" cy="17011089"/>
          </a:xfrm>
          <a:custGeom>
            <a:avLst/>
            <a:gdLst/>
            <a:ahLst/>
            <a:cxnLst/>
            <a:rect r="r" b="b" t="t" l="l"/>
            <a:pathLst>
              <a:path h="17011089" w="17011089">
                <a:moveTo>
                  <a:pt x="0" y="0"/>
                </a:moveTo>
                <a:lnTo>
                  <a:pt x="17011089" y="0"/>
                </a:lnTo>
                <a:lnTo>
                  <a:pt x="17011089" y="17011089"/>
                </a:lnTo>
                <a:lnTo>
                  <a:pt x="0" y="1701108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9245670" y="2417553"/>
            <a:ext cx="8747383" cy="6407458"/>
          </a:xfrm>
          <a:custGeom>
            <a:avLst/>
            <a:gdLst/>
            <a:ahLst/>
            <a:cxnLst/>
            <a:rect r="r" b="b" t="t" l="l"/>
            <a:pathLst>
              <a:path h="6407458" w="8747383">
                <a:moveTo>
                  <a:pt x="0" y="0"/>
                </a:moveTo>
                <a:lnTo>
                  <a:pt x="8747382" y="0"/>
                </a:lnTo>
                <a:lnTo>
                  <a:pt x="8747382" y="6407458"/>
                </a:lnTo>
                <a:lnTo>
                  <a:pt x="0" y="640745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24560" y="7880620"/>
            <a:ext cx="2306542" cy="2274827"/>
          </a:xfrm>
          <a:custGeom>
            <a:avLst/>
            <a:gdLst/>
            <a:ahLst/>
            <a:cxnLst/>
            <a:rect r="r" b="b" t="t" l="l"/>
            <a:pathLst>
              <a:path h="2274827" w="2306542">
                <a:moveTo>
                  <a:pt x="0" y="0"/>
                </a:moveTo>
                <a:lnTo>
                  <a:pt x="2306542" y="0"/>
                </a:lnTo>
                <a:lnTo>
                  <a:pt x="2306542" y="2274827"/>
                </a:lnTo>
                <a:lnTo>
                  <a:pt x="0" y="227482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82272" y="2068753"/>
            <a:ext cx="7761124" cy="13345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791"/>
              </a:lnSpc>
            </a:pPr>
            <a:r>
              <a:rPr lang="en-US" sz="10416" spc="-270">
                <a:solidFill>
                  <a:srgbClr val="FFFFFF"/>
                </a:solidFill>
                <a:latin typeface="Roboto Bold"/>
              </a:rPr>
              <a:t>Requirement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07882" y="3470530"/>
            <a:ext cx="7487331" cy="12882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446"/>
              </a:lnSpc>
            </a:pPr>
            <a:r>
              <a:rPr lang="en-US" sz="10049" spc="-261">
                <a:solidFill>
                  <a:srgbClr val="FFFFFF"/>
                </a:solidFill>
                <a:latin typeface="Roboto Bold"/>
              </a:rPr>
              <a:t>Gathering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856465" y="836754"/>
            <a:ext cx="2094864" cy="3657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Roboto"/>
              </a:rPr>
              <a:t>Stakeholders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025080" y="836754"/>
            <a:ext cx="1809114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Roboto"/>
              </a:rPr>
              <a:t>Techniques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619361" y="843076"/>
            <a:ext cx="1809114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Roboto"/>
              </a:rPr>
              <a:t>Results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442126" y="822389"/>
            <a:ext cx="2254955" cy="3649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81"/>
              </a:lnSpc>
            </a:pPr>
            <a:r>
              <a:rPr lang="en-US" sz="2129">
                <a:solidFill>
                  <a:srgbClr val="FFFFFF"/>
                </a:solidFill>
                <a:latin typeface="Roboto Bold"/>
              </a:rPr>
              <a:t>Introduction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5300427" y="836754"/>
            <a:ext cx="2278698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Roboto"/>
              </a:rPr>
              <a:t>specifications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549642"/>
            <a:ext cx="3368028" cy="8666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117"/>
              </a:lnSpc>
            </a:pPr>
            <a:r>
              <a:rPr lang="en-US" sz="5083">
                <a:solidFill>
                  <a:srgbClr val="FFFFFF"/>
                </a:solidFill>
                <a:latin typeface="Roboto Bold"/>
              </a:rPr>
              <a:t>TASK 2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209749" y="6167722"/>
            <a:ext cx="7487331" cy="12882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446"/>
              </a:lnSpc>
            </a:pPr>
            <a:r>
              <a:rPr lang="en-US" sz="10049" spc="-261">
                <a:solidFill>
                  <a:srgbClr val="FFFFFF"/>
                </a:solidFill>
                <a:latin typeface="Roboto Bold"/>
              </a:rPr>
              <a:t>Group 8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51B1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574098" y="3505363"/>
            <a:ext cx="10173221" cy="10173221"/>
          </a:xfrm>
          <a:custGeom>
            <a:avLst/>
            <a:gdLst/>
            <a:ahLst/>
            <a:cxnLst/>
            <a:rect r="r" b="b" t="t" l="l"/>
            <a:pathLst>
              <a:path h="10173221" w="10173221">
                <a:moveTo>
                  <a:pt x="0" y="0"/>
                </a:moveTo>
                <a:lnTo>
                  <a:pt x="10173221" y="0"/>
                </a:lnTo>
                <a:lnTo>
                  <a:pt x="10173221" y="10173221"/>
                </a:lnTo>
                <a:lnTo>
                  <a:pt x="0" y="101732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6829754" y="8329209"/>
            <a:ext cx="17011089" cy="17011089"/>
          </a:xfrm>
          <a:custGeom>
            <a:avLst/>
            <a:gdLst/>
            <a:ahLst/>
            <a:cxnLst/>
            <a:rect r="r" b="b" t="t" l="l"/>
            <a:pathLst>
              <a:path h="17011089" w="17011089">
                <a:moveTo>
                  <a:pt x="0" y="0"/>
                </a:moveTo>
                <a:lnTo>
                  <a:pt x="17011089" y="0"/>
                </a:lnTo>
                <a:lnTo>
                  <a:pt x="17011089" y="17011089"/>
                </a:lnTo>
                <a:lnTo>
                  <a:pt x="0" y="1701108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8107955" y="-9365412"/>
            <a:ext cx="16376864" cy="16376864"/>
          </a:xfrm>
          <a:custGeom>
            <a:avLst/>
            <a:gdLst/>
            <a:ahLst/>
            <a:cxnLst/>
            <a:rect r="r" b="b" t="t" l="l"/>
            <a:pathLst>
              <a:path h="16376864" w="16376864">
                <a:moveTo>
                  <a:pt x="0" y="0"/>
                </a:moveTo>
                <a:lnTo>
                  <a:pt x="16376863" y="0"/>
                </a:lnTo>
                <a:lnTo>
                  <a:pt x="16376863" y="16376864"/>
                </a:lnTo>
                <a:lnTo>
                  <a:pt x="0" y="1637686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3413620" y="1476235"/>
            <a:ext cx="1137396" cy="47625"/>
            <a:chOff x="0" y="0"/>
            <a:chExt cx="299561" cy="1254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99561" cy="12543"/>
            </a:xfrm>
            <a:custGeom>
              <a:avLst/>
              <a:gdLst/>
              <a:ahLst/>
              <a:cxnLst/>
              <a:rect r="r" b="b" t="t" l="l"/>
              <a:pathLst>
                <a:path h="12543" w="299561">
                  <a:moveTo>
                    <a:pt x="0" y="0"/>
                  </a:moveTo>
                  <a:lnTo>
                    <a:pt x="299561" y="0"/>
                  </a:lnTo>
                  <a:lnTo>
                    <a:pt x="299561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47555D"/>
            </a:solidFill>
            <a:ln cap="sq">
              <a:noFill/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299561" cy="506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512513" y="3003676"/>
            <a:ext cx="1350685" cy="1045092"/>
          </a:xfrm>
          <a:custGeom>
            <a:avLst/>
            <a:gdLst/>
            <a:ahLst/>
            <a:cxnLst/>
            <a:rect r="r" b="b" t="t" l="l"/>
            <a:pathLst>
              <a:path h="1045092" w="1350685">
                <a:moveTo>
                  <a:pt x="0" y="0"/>
                </a:moveTo>
                <a:lnTo>
                  <a:pt x="1350685" y="0"/>
                </a:lnTo>
                <a:lnTo>
                  <a:pt x="1350685" y="1045093"/>
                </a:lnTo>
                <a:lnTo>
                  <a:pt x="0" y="104509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4098763" y="1089660"/>
            <a:ext cx="937096" cy="47625"/>
            <a:chOff x="0" y="0"/>
            <a:chExt cx="246807" cy="1254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46807" cy="12543"/>
            </a:xfrm>
            <a:custGeom>
              <a:avLst/>
              <a:gdLst/>
              <a:ahLst/>
              <a:cxnLst/>
              <a:rect r="r" b="b" t="t" l="l"/>
              <a:pathLst>
                <a:path h="12543" w="246807">
                  <a:moveTo>
                    <a:pt x="0" y="0"/>
                  </a:moveTo>
                  <a:lnTo>
                    <a:pt x="246807" y="0"/>
                  </a:lnTo>
                  <a:lnTo>
                    <a:pt x="246807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FFFFFF"/>
            </a:solidFill>
            <a:ln w="2667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246807" cy="506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512513" y="4366139"/>
            <a:ext cx="6455124" cy="47625"/>
            <a:chOff x="0" y="0"/>
            <a:chExt cx="1700115" cy="1254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700115" cy="12543"/>
            </a:xfrm>
            <a:custGeom>
              <a:avLst/>
              <a:gdLst/>
              <a:ahLst/>
              <a:cxnLst/>
              <a:rect r="r" b="b" t="t" l="l"/>
              <a:pathLst>
                <a:path h="12543" w="1700115">
                  <a:moveTo>
                    <a:pt x="0" y="0"/>
                  </a:moveTo>
                  <a:lnTo>
                    <a:pt x="1700115" y="0"/>
                  </a:lnTo>
                  <a:lnTo>
                    <a:pt x="1700115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FFFFFF"/>
            </a:solidFill>
            <a:ln w="2667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1700115" cy="506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9222037" y="2292406"/>
            <a:ext cx="8366613" cy="6299568"/>
          </a:xfrm>
          <a:custGeom>
            <a:avLst/>
            <a:gdLst/>
            <a:ahLst/>
            <a:cxnLst/>
            <a:rect r="r" b="b" t="t" l="l"/>
            <a:pathLst>
              <a:path h="6299568" w="8366613">
                <a:moveTo>
                  <a:pt x="0" y="0"/>
                </a:moveTo>
                <a:lnTo>
                  <a:pt x="8366614" y="0"/>
                </a:lnTo>
                <a:lnTo>
                  <a:pt x="8366614" y="6299568"/>
                </a:lnTo>
                <a:lnTo>
                  <a:pt x="0" y="629956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6133628" y="7011452"/>
            <a:ext cx="2462021" cy="3146353"/>
          </a:xfrm>
          <a:custGeom>
            <a:avLst/>
            <a:gdLst/>
            <a:ahLst/>
            <a:cxnLst/>
            <a:rect r="r" b="b" t="t" l="l"/>
            <a:pathLst>
              <a:path h="3146353" w="2462021">
                <a:moveTo>
                  <a:pt x="0" y="0"/>
                </a:moveTo>
                <a:lnTo>
                  <a:pt x="2462021" y="0"/>
                </a:lnTo>
                <a:lnTo>
                  <a:pt x="2462021" y="3146353"/>
                </a:lnTo>
                <a:lnTo>
                  <a:pt x="0" y="3146353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857741" y="429133"/>
            <a:ext cx="1309544" cy="1309544"/>
          </a:xfrm>
          <a:custGeom>
            <a:avLst/>
            <a:gdLst/>
            <a:ahLst/>
            <a:cxnLst/>
            <a:rect r="r" b="b" t="t" l="l"/>
            <a:pathLst>
              <a:path h="1309544" w="1309544">
                <a:moveTo>
                  <a:pt x="0" y="0"/>
                </a:moveTo>
                <a:lnTo>
                  <a:pt x="1309544" y="0"/>
                </a:lnTo>
                <a:lnTo>
                  <a:pt x="1309544" y="1309544"/>
                </a:lnTo>
                <a:lnTo>
                  <a:pt x="0" y="130954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2863198" y="2905815"/>
            <a:ext cx="6756395" cy="13213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076"/>
              </a:lnSpc>
            </a:pPr>
            <a:r>
              <a:rPr lang="en-US" sz="5400" spc="-140">
                <a:solidFill>
                  <a:srgbClr val="FFFFFF"/>
                </a:solidFill>
                <a:latin typeface="Roboto Bold"/>
              </a:rPr>
              <a:t>Refining the Data using Power BI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512513" y="4495626"/>
            <a:ext cx="6455124" cy="2734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640"/>
              </a:lnSpc>
            </a:pPr>
            <a:r>
              <a:rPr lang="en-US" sz="2600">
                <a:solidFill>
                  <a:srgbClr val="FFFFFF"/>
                </a:solidFill>
                <a:latin typeface="Roboto"/>
              </a:rPr>
              <a:t>Power BI is a tool used to refine data ie data visualisation, data intergration and data analysis from diverse sources. </a:t>
            </a:r>
          </a:p>
          <a:p>
            <a:pPr algn="just">
              <a:lnSpc>
                <a:spcPts val="3640"/>
              </a:lnSpc>
            </a:pPr>
            <a:r>
              <a:rPr lang="en-US" sz="2600">
                <a:solidFill>
                  <a:srgbClr val="FFFFFF"/>
                </a:solidFill>
                <a:latin typeface="Roboto"/>
              </a:rPr>
              <a:t>This helped use to visualise clearly what requirements are important in our system from the stakeholders.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619593" y="822007"/>
            <a:ext cx="2401397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Roboto"/>
              </a:rPr>
              <a:t>Stakeholders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2025080" y="836754"/>
            <a:ext cx="1809114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Roboto"/>
              </a:rPr>
              <a:t>Techniques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3619361" y="352933"/>
            <a:ext cx="1809114" cy="5494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68"/>
              </a:lnSpc>
            </a:pPr>
            <a:r>
              <a:rPr lang="en-US" sz="3120">
                <a:solidFill>
                  <a:srgbClr val="FFFFFF"/>
                </a:solidFill>
                <a:latin typeface="Roboto Bold"/>
              </a:rPr>
              <a:t>Results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7364638" y="836754"/>
            <a:ext cx="2254955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Roboto"/>
              </a:rPr>
              <a:t>Introduction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5300427" y="836754"/>
            <a:ext cx="2278698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Roboto"/>
              </a:rPr>
              <a:t>Documentation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51B1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413620" y="1476235"/>
            <a:ext cx="1137396" cy="47625"/>
            <a:chOff x="0" y="0"/>
            <a:chExt cx="299561" cy="1254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99561" cy="12543"/>
            </a:xfrm>
            <a:custGeom>
              <a:avLst/>
              <a:gdLst/>
              <a:ahLst/>
              <a:cxnLst/>
              <a:rect r="r" b="b" t="t" l="l"/>
              <a:pathLst>
                <a:path h="12543" w="299561">
                  <a:moveTo>
                    <a:pt x="0" y="0"/>
                  </a:moveTo>
                  <a:lnTo>
                    <a:pt x="299561" y="0"/>
                  </a:lnTo>
                  <a:lnTo>
                    <a:pt x="299561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47555D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99561" cy="506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732900" y="2971696"/>
            <a:ext cx="1559226" cy="1216197"/>
          </a:xfrm>
          <a:custGeom>
            <a:avLst/>
            <a:gdLst/>
            <a:ahLst/>
            <a:cxnLst/>
            <a:rect r="r" b="b" t="t" l="l"/>
            <a:pathLst>
              <a:path h="1216197" w="1559226">
                <a:moveTo>
                  <a:pt x="0" y="0"/>
                </a:moveTo>
                <a:lnTo>
                  <a:pt x="1559226" y="0"/>
                </a:lnTo>
                <a:lnTo>
                  <a:pt x="1559226" y="1216197"/>
                </a:lnTo>
                <a:lnTo>
                  <a:pt x="0" y="12161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4098763" y="1089660"/>
            <a:ext cx="937096" cy="47625"/>
            <a:chOff x="0" y="0"/>
            <a:chExt cx="246807" cy="1254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46807" cy="12543"/>
            </a:xfrm>
            <a:custGeom>
              <a:avLst/>
              <a:gdLst/>
              <a:ahLst/>
              <a:cxnLst/>
              <a:rect r="r" b="b" t="t" l="l"/>
              <a:pathLst>
                <a:path h="12543" w="246807">
                  <a:moveTo>
                    <a:pt x="0" y="0"/>
                  </a:moveTo>
                  <a:lnTo>
                    <a:pt x="246807" y="0"/>
                  </a:lnTo>
                  <a:lnTo>
                    <a:pt x="246807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FFFFFF"/>
            </a:solidFill>
            <a:ln w="2667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246807" cy="506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6857357" y="4634979"/>
            <a:ext cx="11228213" cy="4840993"/>
          </a:xfrm>
          <a:custGeom>
            <a:avLst/>
            <a:gdLst/>
            <a:ahLst/>
            <a:cxnLst/>
            <a:rect r="r" b="b" t="t" l="l"/>
            <a:pathLst>
              <a:path h="4840993" w="11228213">
                <a:moveTo>
                  <a:pt x="0" y="0"/>
                </a:moveTo>
                <a:lnTo>
                  <a:pt x="11228213" y="0"/>
                </a:lnTo>
                <a:lnTo>
                  <a:pt x="11228213" y="4840993"/>
                </a:lnTo>
                <a:lnTo>
                  <a:pt x="0" y="484099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732900" y="499756"/>
            <a:ext cx="1405516" cy="1405516"/>
          </a:xfrm>
          <a:custGeom>
            <a:avLst/>
            <a:gdLst/>
            <a:ahLst/>
            <a:cxnLst/>
            <a:rect r="r" b="b" t="t" l="l"/>
            <a:pathLst>
              <a:path h="1405516" w="1405516">
                <a:moveTo>
                  <a:pt x="0" y="0"/>
                </a:moveTo>
                <a:lnTo>
                  <a:pt x="1405515" y="0"/>
                </a:lnTo>
                <a:lnTo>
                  <a:pt x="1405515" y="1405516"/>
                </a:lnTo>
                <a:lnTo>
                  <a:pt x="0" y="140551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2568339" y="2930156"/>
            <a:ext cx="7946174" cy="14285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418"/>
              </a:lnSpc>
            </a:pPr>
            <a:r>
              <a:rPr lang="en-US" sz="5764" spc="-149">
                <a:solidFill>
                  <a:srgbClr val="FFFFFF"/>
                </a:solidFill>
                <a:latin typeface="Roboto Bold"/>
              </a:rPr>
              <a:t>Visualising Prefered</a:t>
            </a:r>
          </a:p>
          <a:p>
            <a:pPr algn="just">
              <a:lnSpc>
                <a:spcPts val="5418"/>
              </a:lnSpc>
            </a:pPr>
            <a:r>
              <a:rPr lang="en-US" sz="5764" spc="-149">
                <a:solidFill>
                  <a:srgbClr val="FFFFFF"/>
                </a:solidFill>
                <a:latin typeface="Roboto Bold"/>
              </a:rPr>
              <a:t>Functionalities with Excel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4649540"/>
            <a:ext cx="5359641" cy="4105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640"/>
              </a:lnSpc>
            </a:pPr>
            <a:r>
              <a:rPr lang="en-US" sz="2600">
                <a:solidFill>
                  <a:srgbClr val="FFFFFF"/>
                </a:solidFill>
                <a:latin typeface="Roboto"/>
              </a:rPr>
              <a:t>Excel is a versatile tool for data gathering, organization, and analysis through spreadsheets, offering easy manipulation and visualization of data.</a:t>
            </a:r>
          </a:p>
          <a:p>
            <a:pPr algn="just">
              <a:lnSpc>
                <a:spcPts val="3640"/>
              </a:lnSpc>
            </a:pPr>
            <a:r>
              <a:rPr lang="en-US" sz="2600">
                <a:solidFill>
                  <a:srgbClr val="FFFFFF"/>
                </a:solidFill>
                <a:latin typeface="Roboto"/>
              </a:rPr>
              <a:t>Excel helps us figure out which features are most important to the stakeholders in a clear, organized way.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619593" y="822007"/>
            <a:ext cx="2401397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Roboto"/>
              </a:rPr>
              <a:t>Stakeholders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025080" y="836754"/>
            <a:ext cx="1809114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Roboto"/>
              </a:rPr>
              <a:t>Techniques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619361" y="352933"/>
            <a:ext cx="1809114" cy="5494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68"/>
              </a:lnSpc>
            </a:pPr>
            <a:r>
              <a:rPr lang="en-US" sz="3120">
                <a:solidFill>
                  <a:srgbClr val="FFFFFF"/>
                </a:solidFill>
                <a:latin typeface="Roboto Bold"/>
              </a:rPr>
              <a:t>Results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364638" y="836754"/>
            <a:ext cx="2254955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Roboto"/>
              </a:rPr>
              <a:t>Introduction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5300427" y="836754"/>
            <a:ext cx="2278698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Roboto"/>
              </a:rPr>
              <a:t>specifications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51B1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986739" y="-4800178"/>
            <a:ext cx="8899739" cy="8899739"/>
          </a:xfrm>
          <a:custGeom>
            <a:avLst/>
            <a:gdLst/>
            <a:ahLst/>
            <a:cxnLst/>
            <a:rect r="r" b="b" t="t" l="l"/>
            <a:pathLst>
              <a:path h="8899739" w="8899739">
                <a:moveTo>
                  <a:pt x="0" y="0"/>
                </a:moveTo>
                <a:lnTo>
                  <a:pt x="8899739" y="0"/>
                </a:lnTo>
                <a:lnTo>
                  <a:pt x="8899739" y="8899738"/>
                </a:lnTo>
                <a:lnTo>
                  <a:pt x="0" y="88997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697147" y="4171690"/>
            <a:ext cx="10173221" cy="10173221"/>
          </a:xfrm>
          <a:custGeom>
            <a:avLst/>
            <a:gdLst/>
            <a:ahLst/>
            <a:cxnLst/>
            <a:rect r="r" b="b" t="t" l="l"/>
            <a:pathLst>
              <a:path h="10173221" w="10173221">
                <a:moveTo>
                  <a:pt x="0" y="0"/>
                </a:moveTo>
                <a:lnTo>
                  <a:pt x="10173221" y="0"/>
                </a:lnTo>
                <a:lnTo>
                  <a:pt x="10173221" y="10173220"/>
                </a:lnTo>
                <a:lnTo>
                  <a:pt x="0" y="1017322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2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753756" y="1276985"/>
            <a:ext cx="17011089" cy="17011089"/>
          </a:xfrm>
          <a:custGeom>
            <a:avLst/>
            <a:gdLst/>
            <a:ahLst/>
            <a:cxnLst/>
            <a:rect r="r" b="b" t="t" l="l"/>
            <a:pathLst>
              <a:path h="17011089" w="17011089">
                <a:moveTo>
                  <a:pt x="0" y="0"/>
                </a:moveTo>
                <a:lnTo>
                  <a:pt x="17011088" y="0"/>
                </a:lnTo>
                <a:lnTo>
                  <a:pt x="17011088" y="17011089"/>
                </a:lnTo>
                <a:lnTo>
                  <a:pt x="0" y="1701108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512513" y="3727288"/>
            <a:ext cx="7388620" cy="888803"/>
            <a:chOff x="0" y="0"/>
            <a:chExt cx="1945974" cy="23408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945974" cy="234088"/>
            </a:xfrm>
            <a:custGeom>
              <a:avLst/>
              <a:gdLst/>
              <a:ahLst/>
              <a:cxnLst/>
              <a:rect r="r" b="b" t="t" l="l"/>
              <a:pathLst>
                <a:path h="234088" w="1945974">
                  <a:moveTo>
                    <a:pt x="0" y="0"/>
                  </a:moveTo>
                  <a:lnTo>
                    <a:pt x="1945974" y="0"/>
                  </a:lnTo>
                  <a:lnTo>
                    <a:pt x="1945974" y="234088"/>
                  </a:lnTo>
                  <a:lnTo>
                    <a:pt x="0" y="234088"/>
                  </a:lnTo>
                  <a:close/>
                </a:path>
              </a:pathLst>
            </a:custGeom>
            <a:solidFill>
              <a:srgbClr val="00FFFC">
                <a:alpha val="60000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1945974" cy="2912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525612" y="5743238"/>
            <a:ext cx="7375520" cy="888803"/>
            <a:chOff x="0" y="0"/>
            <a:chExt cx="1942524" cy="23408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942524" cy="234088"/>
            </a:xfrm>
            <a:custGeom>
              <a:avLst/>
              <a:gdLst/>
              <a:ahLst/>
              <a:cxnLst/>
              <a:rect r="r" b="b" t="t" l="l"/>
              <a:pathLst>
                <a:path h="234088" w="1942524">
                  <a:moveTo>
                    <a:pt x="0" y="0"/>
                  </a:moveTo>
                  <a:lnTo>
                    <a:pt x="1942524" y="0"/>
                  </a:lnTo>
                  <a:lnTo>
                    <a:pt x="1942524" y="234088"/>
                  </a:lnTo>
                  <a:lnTo>
                    <a:pt x="0" y="234088"/>
                  </a:lnTo>
                  <a:close/>
                </a:path>
              </a:pathLst>
            </a:custGeom>
            <a:solidFill>
              <a:srgbClr val="42525B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1942524" cy="2912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512513" y="6689191"/>
            <a:ext cx="7375520" cy="888803"/>
            <a:chOff x="0" y="0"/>
            <a:chExt cx="1942524" cy="23408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942524" cy="234088"/>
            </a:xfrm>
            <a:custGeom>
              <a:avLst/>
              <a:gdLst/>
              <a:ahLst/>
              <a:cxnLst/>
              <a:rect r="r" b="b" t="t" l="l"/>
              <a:pathLst>
                <a:path h="234088" w="1942524">
                  <a:moveTo>
                    <a:pt x="0" y="0"/>
                  </a:moveTo>
                  <a:lnTo>
                    <a:pt x="1942524" y="0"/>
                  </a:lnTo>
                  <a:lnTo>
                    <a:pt x="1942524" y="234088"/>
                  </a:lnTo>
                  <a:lnTo>
                    <a:pt x="0" y="234088"/>
                  </a:lnTo>
                  <a:close/>
                </a:path>
              </a:pathLst>
            </a:custGeom>
            <a:solidFill>
              <a:srgbClr val="00FFFC">
                <a:alpha val="60000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57150"/>
              <a:ext cx="1942524" cy="2912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8268908" y="6963637"/>
            <a:ext cx="333537" cy="339910"/>
          </a:xfrm>
          <a:custGeom>
            <a:avLst/>
            <a:gdLst/>
            <a:ahLst/>
            <a:cxnLst/>
            <a:rect r="r" b="b" t="t" l="l"/>
            <a:pathLst>
              <a:path h="339910" w="333537">
                <a:moveTo>
                  <a:pt x="0" y="0"/>
                </a:moveTo>
                <a:lnTo>
                  <a:pt x="333537" y="0"/>
                </a:lnTo>
                <a:lnTo>
                  <a:pt x="333537" y="339911"/>
                </a:lnTo>
                <a:lnTo>
                  <a:pt x="0" y="33991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724467" y="3927215"/>
            <a:ext cx="8148918" cy="431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00"/>
              </a:lnSpc>
            </a:pPr>
            <a:r>
              <a:rPr lang="en-US" sz="2500">
                <a:solidFill>
                  <a:srgbClr val="FFFFFF"/>
                </a:solidFill>
                <a:latin typeface="Roboto Bold"/>
              </a:rPr>
              <a:t>Road Sign Information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15971229" y="1089660"/>
            <a:ext cx="1288071" cy="47625"/>
            <a:chOff x="0" y="0"/>
            <a:chExt cx="339245" cy="12543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339245" cy="12543"/>
            </a:xfrm>
            <a:custGeom>
              <a:avLst/>
              <a:gdLst/>
              <a:ahLst/>
              <a:cxnLst/>
              <a:rect r="r" b="b" t="t" l="l"/>
              <a:pathLst>
                <a:path h="12543" w="339245">
                  <a:moveTo>
                    <a:pt x="0" y="0"/>
                  </a:moveTo>
                  <a:lnTo>
                    <a:pt x="339245" y="0"/>
                  </a:lnTo>
                  <a:lnTo>
                    <a:pt x="339245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FFFFFF"/>
            </a:solidFill>
            <a:ln w="2667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339245" cy="506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525612" y="4675062"/>
            <a:ext cx="7362421" cy="888803"/>
            <a:chOff x="0" y="0"/>
            <a:chExt cx="1939074" cy="234088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939074" cy="234088"/>
            </a:xfrm>
            <a:custGeom>
              <a:avLst/>
              <a:gdLst/>
              <a:ahLst/>
              <a:cxnLst/>
              <a:rect r="r" b="b" t="t" l="l"/>
              <a:pathLst>
                <a:path h="234088" w="1939074">
                  <a:moveTo>
                    <a:pt x="0" y="0"/>
                  </a:moveTo>
                  <a:lnTo>
                    <a:pt x="1939074" y="0"/>
                  </a:lnTo>
                  <a:lnTo>
                    <a:pt x="1939074" y="234088"/>
                  </a:lnTo>
                  <a:lnTo>
                    <a:pt x="0" y="234088"/>
                  </a:lnTo>
                  <a:close/>
                </a:path>
              </a:pathLst>
            </a:custGeom>
            <a:solidFill>
              <a:srgbClr val="00FFFC">
                <a:alpha val="60000"/>
              </a:srgbClr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57150"/>
              <a:ext cx="1939074" cy="2912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sp>
        <p:nvSpPr>
          <p:cNvPr name="Freeform 22" id="22"/>
          <p:cNvSpPr/>
          <p:nvPr/>
        </p:nvSpPr>
        <p:spPr>
          <a:xfrm flipH="false" flipV="false" rot="0">
            <a:off x="8268908" y="6017684"/>
            <a:ext cx="333537" cy="339910"/>
          </a:xfrm>
          <a:custGeom>
            <a:avLst/>
            <a:gdLst/>
            <a:ahLst/>
            <a:cxnLst/>
            <a:rect r="r" b="b" t="t" l="l"/>
            <a:pathLst>
              <a:path h="339910" w="333537">
                <a:moveTo>
                  <a:pt x="0" y="0"/>
                </a:moveTo>
                <a:lnTo>
                  <a:pt x="333537" y="0"/>
                </a:lnTo>
                <a:lnTo>
                  <a:pt x="333537" y="339910"/>
                </a:lnTo>
                <a:lnTo>
                  <a:pt x="0" y="33991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3" id="23"/>
          <p:cNvGrpSpPr/>
          <p:nvPr/>
        </p:nvGrpSpPr>
        <p:grpSpPr>
          <a:xfrm rot="0">
            <a:off x="1512513" y="8062167"/>
            <a:ext cx="7388620" cy="888803"/>
            <a:chOff x="0" y="0"/>
            <a:chExt cx="1945974" cy="234088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945974" cy="234088"/>
            </a:xfrm>
            <a:custGeom>
              <a:avLst/>
              <a:gdLst/>
              <a:ahLst/>
              <a:cxnLst/>
              <a:rect r="r" b="b" t="t" l="l"/>
              <a:pathLst>
                <a:path h="234088" w="1945974">
                  <a:moveTo>
                    <a:pt x="0" y="0"/>
                  </a:moveTo>
                  <a:lnTo>
                    <a:pt x="1945974" y="0"/>
                  </a:lnTo>
                  <a:lnTo>
                    <a:pt x="1945974" y="234088"/>
                  </a:lnTo>
                  <a:lnTo>
                    <a:pt x="0" y="234088"/>
                  </a:lnTo>
                  <a:close/>
                </a:path>
              </a:pathLst>
            </a:custGeom>
            <a:solidFill>
              <a:srgbClr val="42525B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57150"/>
              <a:ext cx="1945974" cy="2912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9672657" y="3685329"/>
            <a:ext cx="7388620" cy="888803"/>
            <a:chOff x="0" y="0"/>
            <a:chExt cx="1945974" cy="234088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945974" cy="234088"/>
            </a:xfrm>
            <a:custGeom>
              <a:avLst/>
              <a:gdLst/>
              <a:ahLst/>
              <a:cxnLst/>
              <a:rect r="r" b="b" t="t" l="l"/>
              <a:pathLst>
                <a:path h="234088" w="1945974">
                  <a:moveTo>
                    <a:pt x="0" y="0"/>
                  </a:moveTo>
                  <a:lnTo>
                    <a:pt x="1945974" y="0"/>
                  </a:lnTo>
                  <a:lnTo>
                    <a:pt x="1945974" y="234088"/>
                  </a:lnTo>
                  <a:lnTo>
                    <a:pt x="0" y="234088"/>
                  </a:lnTo>
                  <a:close/>
                </a:path>
              </a:pathLst>
            </a:custGeom>
            <a:solidFill>
              <a:srgbClr val="00FFFC">
                <a:alpha val="60000"/>
              </a:srgbClr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57150"/>
              <a:ext cx="1945974" cy="2912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9685757" y="5743238"/>
            <a:ext cx="7375520" cy="888803"/>
            <a:chOff x="0" y="0"/>
            <a:chExt cx="1942524" cy="234088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1942524" cy="234088"/>
            </a:xfrm>
            <a:custGeom>
              <a:avLst/>
              <a:gdLst/>
              <a:ahLst/>
              <a:cxnLst/>
              <a:rect r="r" b="b" t="t" l="l"/>
              <a:pathLst>
                <a:path h="234088" w="1942524">
                  <a:moveTo>
                    <a:pt x="0" y="0"/>
                  </a:moveTo>
                  <a:lnTo>
                    <a:pt x="1942524" y="0"/>
                  </a:lnTo>
                  <a:lnTo>
                    <a:pt x="1942524" y="234088"/>
                  </a:lnTo>
                  <a:lnTo>
                    <a:pt x="0" y="234088"/>
                  </a:lnTo>
                  <a:close/>
                </a:path>
              </a:pathLst>
            </a:custGeom>
            <a:solidFill>
              <a:srgbClr val="42525B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57150"/>
              <a:ext cx="1942524" cy="2912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9672657" y="6689191"/>
            <a:ext cx="7375520" cy="888803"/>
            <a:chOff x="0" y="0"/>
            <a:chExt cx="1942524" cy="234088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1942524" cy="234088"/>
            </a:xfrm>
            <a:custGeom>
              <a:avLst/>
              <a:gdLst/>
              <a:ahLst/>
              <a:cxnLst/>
              <a:rect r="r" b="b" t="t" l="l"/>
              <a:pathLst>
                <a:path h="234088" w="1942524">
                  <a:moveTo>
                    <a:pt x="0" y="0"/>
                  </a:moveTo>
                  <a:lnTo>
                    <a:pt x="1942524" y="0"/>
                  </a:lnTo>
                  <a:lnTo>
                    <a:pt x="1942524" y="234088"/>
                  </a:lnTo>
                  <a:lnTo>
                    <a:pt x="0" y="234088"/>
                  </a:lnTo>
                  <a:close/>
                </a:path>
              </a:pathLst>
            </a:custGeom>
            <a:solidFill>
              <a:srgbClr val="00FFFC">
                <a:alpha val="60000"/>
              </a:srgbClr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0" y="-57150"/>
              <a:ext cx="1942524" cy="2912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9685757" y="4675062"/>
            <a:ext cx="7375520" cy="888803"/>
            <a:chOff x="0" y="0"/>
            <a:chExt cx="1942524" cy="234088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1942524" cy="234088"/>
            </a:xfrm>
            <a:custGeom>
              <a:avLst/>
              <a:gdLst/>
              <a:ahLst/>
              <a:cxnLst/>
              <a:rect r="r" b="b" t="t" l="l"/>
              <a:pathLst>
                <a:path h="234088" w="1942524">
                  <a:moveTo>
                    <a:pt x="0" y="0"/>
                  </a:moveTo>
                  <a:lnTo>
                    <a:pt x="1942524" y="0"/>
                  </a:lnTo>
                  <a:lnTo>
                    <a:pt x="1942524" y="234088"/>
                  </a:lnTo>
                  <a:lnTo>
                    <a:pt x="0" y="234088"/>
                  </a:lnTo>
                  <a:close/>
                </a:path>
              </a:pathLst>
            </a:custGeom>
            <a:solidFill>
              <a:srgbClr val="00FFFC">
                <a:alpha val="60000"/>
              </a:srgbClr>
            </a:solidFill>
          </p:spPr>
        </p:sp>
        <p:sp>
          <p:nvSpPr>
            <p:cNvPr name="TextBox 37" id="37"/>
            <p:cNvSpPr txBox="true"/>
            <p:nvPr/>
          </p:nvSpPr>
          <p:spPr>
            <a:xfrm>
              <a:off x="0" y="-57150"/>
              <a:ext cx="1942524" cy="2912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grpSp>
        <p:nvGrpSpPr>
          <p:cNvPr name="Group 38" id="38"/>
          <p:cNvGrpSpPr/>
          <p:nvPr/>
        </p:nvGrpSpPr>
        <p:grpSpPr>
          <a:xfrm rot="0">
            <a:off x="9672657" y="8062167"/>
            <a:ext cx="7388620" cy="888803"/>
            <a:chOff x="0" y="0"/>
            <a:chExt cx="1945974" cy="234088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1945974" cy="234088"/>
            </a:xfrm>
            <a:custGeom>
              <a:avLst/>
              <a:gdLst/>
              <a:ahLst/>
              <a:cxnLst/>
              <a:rect r="r" b="b" t="t" l="l"/>
              <a:pathLst>
                <a:path h="234088" w="1945974">
                  <a:moveTo>
                    <a:pt x="0" y="0"/>
                  </a:moveTo>
                  <a:lnTo>
                    <a:pt x="1945974" y="0"/>
                  </a:lnTo>
                  <a:lnTo>
                    <a:pt x="1945974" y="234088"/>
                  </a:lnTo>
                  <a:lnTo>
                    <a:pt x="0" y="234088"/>
                  </a:lnTo>
                  <a:close/>
                </a:path>
              </a:pathLst>
            </a:custGeom>
            <a:solidFill>
              <a:srgbClr val="42525B"/>
            </a:solidFill>
          </p:spPr>
        </p:sp>
        <p:sp>
          <p:nvSpPr>
            <p:cNvPr name="TextBox 40" id="40"/>
            <p:cNvSpPr txBox="true"/>
            <p:nvPr/>
          </p:nvSpPr>
          <p:spPr>
            <a:xfrm>
              <a:off x="0" y="-57150"/>
              <a:ext cx="1945974" cy="2912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sp>
        <p:nvSpPr>
          <p:cNvPr name="Freeform 41" id="41"/>
          <p:cNvSpPr/>
          <p:nvPr/>
        </p:nvSpPr>
        <p:spPr>
          <a:xfrm flipH="false" flipV="false" rot="0">
            <a:off x="8268908" y="3959776"/>
            <a:ext cx="333537" cy="339910"/>
          </a:xfrm>
          <a:custGeom>
            <a:avLst/>
            <a:gdLst/>
            <a:ahLst/>
            <a:cxnLst/>
            <a:rect r="r" b="b" t="t" l="l"/>
            <a:pathLst>
              <a:path h="339910" w="333537">
                <a:moveTo>
                  <a:pt x="0" y="0"/>
                </a:moveTo>
                <a:lnTo>
                  <a:pt x="333537" y="0"/>
                </a:lnTo>
                <a:lnTo>
                  <a:pt x="333537" y="339910"/>
                </a:lnTo>
                <a:lnTo>
                  <a:pt x="0" y="33991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2" id="42"/>
          <p:cNvSpPr/>
          <p:nvPr/>
        </p:nvSpPr>
        <p:spPr>
          <a:xfrm flipH="false" flipV="false" rot="0">
            <a:off x="8268363" y="4973545"/>
            <a:ext cx="333537" cy="339910"/>
          </a:xfrm>
          <a:custGeom>
            <a:avLst/>
            <a:gdLst/>
            <a:ahLst/>
            <a:cxnLst/>
            <a:rect r="r" b="b" t="t" l="l"/>
            <a:pathLst>
              <a:path h="339910" w="333537">
                <a:moveTo>
                  <a:pt x="0" y="0"/>
                </a:moveTo>
                <a:lnTo>
                  <a:pt x="333537" y="0"/>
                </a:lnTo>
                <a:lnTo>
                  <a:pt x="333537" y="339910"/>
                </a:lnTo>
                <a:lnTo>
                  <a:pt x="0" y="33991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3" id="43"/>
          <p:cNvSpPr/>
          <p:nvPr/>
        </p:nvSpPr>
        <p:spPr>
          <a:xfrm flipH="false" flipV="false" rot="0">
            <a:off x="8268363" y="8336613"/>
            <a:ext cx="333537" cy="339910"/>
          </a:xfrm>
          <a:custGeom>
            <a:avLst/>
            <a:gdLst/>
            <a:ahLst/>
            <a:cxnLst/>
            <a:rect r="r" b="b" t="t" l="l"/>
            <a:pathLst>
              <a:path h="339910" w="333537">
                <a:moveTo>
                  <a:pt x="0" y="0"/>
                </a:moveTo>
                <a:lnTo>
                  <a:pt x="333537" y="0"/>
                </a:lnTo>
                <a:lnTo>
                  <a:pt x="333537" y="339911"/>
                </a:lnTo>
                <a:lnTo>
                  <a:pt x="0" y="33991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4" id="44"/>
          <p:cNvGrpSpPr/>
          <p:nvPr/>
        </p:nvGrpSpPr>
        <p:grpSpPr>
          <a:xfrm rot="0">
            <a:off x="16371833" y="4087772"/>
            <a:ext cx="333537" cy="83918"/>
            <a:chOff x="0" y="0"/>
            <a:chExt cx="87845" cy="22102"/>
          </a:xfrm>
        </p:grpSpPr>
        <p:sp>
          <p:nvSpPr>
            <p:cNvPr name="Freeform 45" id="45"/>
            <p:cNvSpPr/>
            <p:nvPr/>
          </p:nvSpPr>
          <p:spPr>
            <a:xfrm flipH="false" flipV="false" rot="0">
              <a:off x="0" y="0"/>
              <a:ext cx="87845" cy="22102"/>
            </a:xfrm>
            <a:custGeom>
              <a:avLst/>
              <a:gdLst/>
              <a:ahLst/>
              <a:cxnLst/>
              <a:rect r="r" b="b" t="t" l="l"/>
              <a:pathLst>
                <a:path h="22102" w="87845">
                  <a:moveTo>
                    <a:pt x="11051" y="0"/>
                  </a:moveTo>
                  <a:lnTo>
                    <a:pt x="76794" y="0"/>
                  </a:lnTo>
                  <a:cubicBezTo>
                    <a:pt x="79725" y="0"/>
                    <a:pt x="82536" y="1164"/>
                    <a:pt x="84608" y="3237"/>
                  </a:cubicBezTo>
                  <a:cubicBezTo>
                    <a:pt x="86681" y="5309"/>
                    <a:pt x="87845" y="8120"/>
                    <a:pt x="87845" y="11051"/>
                  </a:cubicBezTo>
                  <a:lnTo>
                    <a:pt x="87845" y="11051"/>
                  </a:lnTo>
                  <a:cubicBezTo>
                    <a:pt x="87845" y="13982"/>
                    <a:pt x="86681" y="16793"/>
                    <a:pt x="84608" y="18865"/>
                  </a:cubicBezTo>
                  <a:cubicBezTo>
                    <a:pt x="82536" y="20937"/>
                    <a:pt x="79725" y="22102"/>
                    <a:pt x="76794" y="22102"/>
                  </a:cubicBezTo>
                  <a:lnTo>
                    <a:pt x="11051" y="22102"/>
                  </a:lnTo>
                  <a:cubicBezTo>
                    <a:pt x="8120" y="22102"/>
                    <a:pt x="5309" y="20937"/>
                    <a:pt x="3237" y="18865"/>
                  </a:cubicBezTo>
                  <a:cubicBezTo>
                    <a:pt x="1164" y="16793"/>
                    <a:pt x="0" y="13982"/>
                    <a:pt x="0" y="11051"/>
                  </a:cubicBezTo>
                  <a:lnTo>
                    <a:pt x="0" y="11051"/>
                  </a:lnTo>
                  <a:cubicBezTo>
                    <a:pt x="0" y="8120"/>
                    <a:pt x="1164" y="5309"/>
                    <a:pt x="3237" y="3237"/>
                  </a:cubicBezTo>
                  <a:cubicBezTo>
                    <a:pt x="5309" y="1164"/>
                    <a:pt x="8120" y="0"/>
                    <a:pt x="11051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name="TextBox 46" id="46"/>
            <p:cNvSpPr txBox="true"/>
            <p:nvPr/>
          </p:nvSpPr>
          <p:spPr>
            <a:xfrm>
              <a:off x="0" y="-38100"/>
              <a:ext cx="87845" cy="602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47" id="47"/>
          <p:cNvGrpSpPr/>
          <p:nvPr/>
        </p:nvGrpSpPr>
        <p:grpSpPr>
          <a:xfrm rot="0">
            <a:off x="16371833" y="5077505"/>
            <a:ext cx="333537" cy="83918"/>
            <a:chOff x="0" y="0"/>
            <a:chExt cx="87845" cy="22102"/>
          </a:xfrm>
        </p:grpSpPr>
        <p:sp>
          <p:nvSpPr>
            <p:cNvPr name="Freeform 48" id="48"/>
            <p:cNvSpPr/>
            <p:nvPr/>
          </p:nvSpPr>
          <p:spPr>
            <a:xfrm flipH="false" flipV="false" rot="0">
              <a:off x="0" y="0"/>
              <a:ext cx="87845" cy="22102"/>
            </a:xfrm>
            <a:custGeom>
              <a:avLst/>
              <a:gdLst/>
              <a:ahLst/>
              <a:cxnLst/>
              <a:rect r="r" b="b" t="t" l="l"/>
              <a:pathLst>
                <a:path h="22102" w="87845">
                  <a:moveTo>
                    <a:pt x="11051" y="0"/>
                  </a:moveTo>
                  <a:lnTo>
                    <a:pt x="76794" y="0"/>
                  </a:lnTo>
                  <a:cubicBezTo>
                    <a:pt x="79725" y="0"/>
                    <a:pt x="82536" y="1164"/>
                    <a:pt x="84608" y="3237"/>
                  </a:cubicBezTo>
                  <a:cubicBezTo>
                    <a:pt x="86681" y="5309"/>
                    <a:pt x="87845" y="8120"/>
                    <a:pt x="87845" y="11051"/>
                  </a:cubicBezTo>
                  <a:lnTo>
                    <a:pt x="87845" y="11051"/>
                  </a:lnTo>
                  <a:cubicBezTo>
                    <a:pt x="87845" y="13982"/>
                    <a:pt x="86681" y="16793"/>
                    <a:pt x="84608" y="18865"/>
                  </a:cubicBezTo>
                  <a:cubicBezTo>
                    <a:pt x="82536" y="20937"/>
                    <a:pt x="79725" y="22102"/>
                    <a:pt x="76794" y="22102"/>
                  </a:cubicBezTo>
                  <a:lnTo>
                    <a:pt x="11051" y="22102"/>
                  </a:lnTo>
                  <a:cubicBezTo>
                    <a:pt x="8120" y="22102"/>
                    <a:pt x="5309" y="20937"/>
                    <a:pt x="3237" y="18865"/>
                  </a:cubicBezTo>
                  <a:cubicBezTo>
                    <a:pt x="1164" y="16793"/>
                    <a:pt x="0" y="13982"/>
                    <a:pt x="0" y="11051"/>
                  </a:cubicBezTo>
                  <a:lnTo>
                    <a:pt x="0" y="11051"/>
                  </a:lnTo>
                  <a:cubicBezTo>
                    <a:pt x="0" y="8120"/>
                    <a:pt x="1164" y="5309"/>
                    <a:pt x="3237" y="3237"/>
                  </a:cubicBezTo>
                  <a:cubicBezTo>
                    <a:pt x="5309" y="1164"/>
                    <a:pt x="8120" y="0"/>
                    <a:pt x="11051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name="TextBox 49" id="49"/>
            <p:cNvSpPr txBox="true"/>
            <p:nvPr/>
          </p:nvSpPr>
          <p:spPr>
            <a:xfrm>
              <a:off x="0" y="-38100"/>
              <a:ext cx="87845" cy="602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0" id="50"/>
          <p:cNvGrpSpPr/>
          <p:nvPr/>
        </p:nvGrpSpPr>
        <p:grpSpPr>
          <a:xfrm rot="0">
            <a:off x="16428240" y="6145681"/>
            <a:ext cx="333537" cy="83918"/>
            <a:chOff x="0" y="0"/>
            <a:chExt cx="87845" cy="22102"/>
          </a:xfrm>
        </p:grpSpPr>
        <p:sp>
          <p:nvSpPr>
            <p:cNvPr name="Freeform 51" id="51"/>
            <p:cNvSpPr/>
            <p:nvPr/>
          </p:nvSpPr>
          <p:spPr>
            <a:xfrm flipH="false" flipV="false" rot="0">
              <a:off x="0" y="0"/>
              <a:ext cx="87845" cy="22102"/>
            </a:xfrm>
            <a:custGeom>
              <a:avLst/>
              <a:gdLst/>
              <a:ahLst/>
              <a:cxnLst/>
              <a:rect r="r" b="b" t="t" l="l"/>
              <a:pathLst>
                <a:path h="22102" w="87845">
                  <a:moveTo>
                    <a:pt x="11051" y="0"/>
                  </a:moveTo>
                  <a:lnTo>
                    <a:pt x="76794" y="0"/>
                  </a:lnTo>
                  <a:cubicBezTo>
                    <a:pt x="79725" y="0"/>
                    <a:pt x="82536" y="1164"/>
                    <a:pt x="84608" y="3237"/>
                  </a:cubicBezTo>
                  <a:cubicBezTo>
                    <a:pt x="86681" y="5309"/>
                    <a:pt x="87845" y="8120"/>
                    <a:pt x="87845" y="11051"/>
                  </a:cubicBezTo>
                  <a:lnTo>
                    <a:pt x="87845" y="11051"/>
                  </a:lnTo>
                  <a:cubicBezTo>
                    <a:pt x="87845" y="13982"/>
                    <a:pt x="86681" y="16793"/>
                    <a:pt x="84608" y="18865"/>
                  </a:cubicBezTo>
                  <a:cubicBezTo>
                    <a:pt x="82536" y="20937"/>
                    <a:pt x="79725" y="22102"/>
                    <a:pt x="76794" y="22102"/>
                  </a:cubicBezTo>
                  <a:lnTo>
                    <a:pt x="11051" y="22102"/>
                  </a:lnTo>
                  <a:cubicBezTo>
                    <a:pt x="8120" y="22102"/>
                    <a:pt x="5309" y="20937"/>
                    <a:pt x="3237" y="18865"/>
                  </a:cubicBezTo>
                  <a:cubicBezTo>
                    <a:pt x="1164" y="16793"/>
                    <a:pt x="0" y="13982"/>
                    <a:pt x="0" y="11051"/>
                  </a:cubicBezTo>
                  <a:lnTo>
                    <a:pt x="0" y="11051"/>
                  </a:lnTo>
                  <a:cubicBezTo>
                    <a:pt x="0" y="8120"/>
                    <a:pt x="1164" y="5309"/>
                    <a:pt x="3237" y="3237"/>
                  </a:cubicBezTo>
                  <a:cubicBezTo>
                    <a:pt x="5309" y="1164"/>
                    <a:pt x="8120" y="0"/>
                    <a:pt x="11051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name="TextBox 52" id="52"/>
            <p:cNvSpPr txBox="true"/>
            <p:nvPr/>
          </p:nvSpPr>
          <p:spPr>
            <a:xfrm>
              <a:off x="0" y="-38100"/>
              <a:ext cx="87845" cy="602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3" id="53"/>
          <p:cNvGrpSpPr/>
          <p:nvPr/>
        </p:nvGrpSpPr>
        <p:grpSpPr>
          <a:xfrm rot="0">
            <a:off x="16428240" y="7116223"/>
            <a:ext cx="333537" cy="83918"/>
            <a:chOff x="0" y="0"/>
            <a:chExt cx="87845" cy="22102"/>
          </a:xfrm>
        </p:grpSpPr>
        <p:sp>
          <p:nvSpPr>
            <p:cNvPr name="Freeform 54" id="54"/>
            <p:cNvSpPr/>
            <p:nvPr/>
          </p:nvSpPr>
          <p:spPr>
            <a:xfrm flipH="false" flipV="false" rot="0">
              <a:off x="0" y="0"/>
              <a:ext cx="87845" cy="22102"/>
            </a:xfrm>
            <a:custGeom>
              <a:avLst/>
              <a:gdLst/>
              <a:ahLst/>
              <a:cxnLst/>
              <a:rect r="r" b="b" t="t" l="l"/>
              <a:pathLst>
                <a:path h="22102" w="87845">
                  <a:moveTo>
                    <a:pt x="11051" y="0"/>
                  </a:moveTo>
                  <a:lnTo>
                    <a:pt x="76794" y="0"/>
                  </a:lnTo>
                  <a:cubicBezTo>
                    <a:pt x="79725" y="0"/>
                    <a:pt x="82536" y="1164"/>
                    <a:pt x="84608" y="3237"/>
                  </a:cubicBezTo>
                  <a:cubicBezTo>
                    <a:pt x="86681" y="5309"/>
                    <a:pt x="87845" y="8120"/>
                    <a:pt x="87845" y="11051"/>
                  </a:cubicBezTo>
                  <a:lnTo>
                    <a:pt x="87845" y="11051"/>
                  </a:lnTo>
                  <a:cubicBezTo>
                    <a:pt x="87845" y="13982"/>
                    <a:pt x="86681" y="16793"/>
                    <a:pt x="84608" y="18865"/>
                  </a:cubicBezTo>
                  <a:cubicBezTo>
                    <a:pt x="82536" y="20937"/>
                    <a:pt x="79725" y="22102"/>
                    <a:pt x="76794" y="22102"/>
                  </a:cubicBezTo>
                  <a:lnTo>
                    <a:pt x="11051" y="22102"/>
                  </a:lnTo>
                  <a:cubicBezTo>
                    <a:pt x="8120" y="22102"/>
                    <a:pt x="5309" y="20937"/>
                    <a:pt x="3237" y="18865"/>
                  </a:cubicBezTo>
                  <a:cubicBezTo>
                    <a:pt x="1164" y="16793"/>
                    <a:pt x="0" y="13982"/>
                    <a:pt x="0" y="11051"/>
                  </a:cubicBezTo>
                  <a:lnTo>
                    <a:pt x="0" y="11051"/>
                  </a:lnTo>
                  <a:cubicBezTo>
                    <a:pt x="0" y="8120"/>
                    <a:pt x="1164" y="5309"/>
                    <a:pt x="3237" y="3237"/>
                  </a:cubicBezTo>
                  <a:cubicBezTo>
                    <a:pt x="5309" y="1164"/>
                    <a:pt x="8120" y="0"/>
                    <a:pt x="11051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name="TextBox 55" id="55"/>
            <p:cNvSpPr txBox="true"/>
            <p:nvPr/>
          </p:nvSpPr>
          <p:spPr>
            <a:xfrm>
              <a:off x="0" y="-38100"/>
              <a:ext cx="87845" cy="602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6" id="56"/>
          <p:cNvGrpSpPr/>
          <p:nvPr/>
        </p:nvGrpSpPr>
        <p:grpSpPr>
          <a:xfrm rot="0">
            <a:off x="16448496" y="8422651"/>
            <a:ext cx="333537" cy="83918"/>
            <a:chOff x="0" y="0"/>
            <a:chExt cx="87845" cy="22102"/>
          </a:xfrm>
        </p:grpSpPr>
        <p:sp>
          <p:nvSpPr>
            <p:cNvPr name="Freeform 57" id="57"/>
            <p:cNvSpPr/>
            <p:nvPr/>
          </p:nvSpPr>
          <p:spPr>
            <a:xfrm flipH="false" flipV="false" rot="0">
              <a:off x="0" y="0"/>
              <a:ext cx="87845" cy="22102"/>
            </a:xfrm>
            <a:custGeom>
              <a:avLst/>
              <a:gdLst/>
              <a:ahLst/>
              <a:cxnLst/>
              <a:rect r="r" b="b" t="t" l="l"/>
              <a:pathLst>
                <a:path h="22102" w="87845">
                  <a:moveTo>
                    <a:pt x="11051" y="0"/>
                  </a:moveTo>
                  <a:lnTo>
                    <a:pt x="76794" y="0"/>
                  </a:lnTo>
                  <a:cubicBezTo>
                    <a:pt x="79725" y="0"/>
                    <a:pt x="82536" y="1164"/>
                    <a:pt x="84608" y="3237"/>
                  </a:cubicBezTo>
                  <a:cubicBezTo>
                    <a:pt x="86681" y="5309"/>
                    <a:pt x="87845" y="8120"/>
                    <a:pt x="87845" y="11051"/>
                  </a:cubicBezTo>
                  <a:lnTo>
                    <a:pt x="87845" y="11051"/>
                  </a:lnTo>
                  <a:cubicBezTo>
                    <a:pt x="87845" y="13982"/>
                    <a:pt x="86681" y="16793"/>
                    <a:pt x="84608" y="18865"/>
                  </a:cubicBezTo>
                  <a:cubicBezTo>
                    <a:pt x="82536" y="20937"/>
                    <a:pt x="79725" y="22102"/>
                    <a:pt x="76794" y="22102"/>
                  </a:cubicBezTo>
                  <a:lnTo>
                    <a:pt x="11051" y="22102"/>
                  </a:lnTo>
                  <a:cubicBezTo>
                    <a:pt x="8120" y="22102"/>
                    <a:pt x="5309" y="20937"/>
                    <a:pt x="3237" y="18865"/>
                  </a:cubicBezTo>
                  <a:cubicBezTo>
                    <a:pt x="1164" y="16793"/>
                    <a:pt x="0" y="13982"/>
                    <a:pt x="0" y="11051"/>
                  </a:cubicBezTo>
                  <a:lnTo>
                    <a:pt x="0" y="11051"/>
                  </a:lnTo>
                  <a:cubicBezTo>
                    <a:pt x="0" y="8120"/>
                    <a:pt x="1164" y="5309"/>
                    <a:pt x="3237" y="3237"/>
                  </a:cubicBezTo>
                  <a:cubicBezTo>
                    <a:pt x="5309" y="1164"/>
                    <a:pt x="8120" y="0"/>
                    <a:pt x="11051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name="TextBox 58" id="58"/>
            <p:cNvSpPr txBox="true"/>
            <p:nvPr/>
          </p:nvSpPr>
          <p:spPr>
            <a:xfrm>
              <a:off x="0" y="-38100"/>
              <a:ext cx="87845" cy="602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9" id="59"/>
          <p:cNvSpPr/>
          <p:nvPr/>
        </p:nvSpPr>
        <p:spPr>
          <a:xfrm flipH="false" flipV="false" rot="0">
            <a:off x="1463131" y="116600"/>
            <a:ext cx="1571469" cy="1571469"/>
          </a:xfrm>
          <a:custGeom>
            <a:avLst/>
            <a:gdLst/>
            <a:ahLst/>
            <a:cxnLst/>
            <a:rect r="r" b="b" t="t" l="l"/>
            <a:pathLst>
              <a:path h="1571469" w="1571469">
                <a:moveTo>
                  <a:pt x="0" y="0"/>
                </a:moveTo>
                <a:lnTo>
                  <a:pt x="1571469" y="0"/>
                </a:lnTo>
                <a:lnTo>
                  <a:pt x="1571469" y="1571470"/>
                </a:lnTo>
                <a:lnTo>
                  <a:pt x="0" y="157147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0" id="60"/>
          <p:cNvSpPr txBox="true"/>
          <p:nvPr/>
        </p:nvSpPr>
        <p:spPr>
          <a:xfrm rot="0">
            <a:off x="1512513" y="2668998"/>
            <a:ext cx="7089932" cy="7439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451"/>
              </a:lnSpc>
            </a:pPr>
            <a:r>
              <a:rPr lang="en-US" sz="5799" spc="-150">
                <a:solidFill>
                  <a:srgbClr val="FFFFFF"/>
                </a:solidFill>
                <a:latin typeface="Roboto Bold"/>
              </a:rPr>
              <a:t>Collected Specs</a:t>
            </a:r>
          </a:p>
        </p:txBody>
      </p:sp>
      <p:sp>
        <p:nvSpPr>
          <p:cNvPr name="TextBox 61" id="61"/>
          <p:cNvSpPr txBox="true"/>
          <p:nvPr/>
        </p:nvSpPr>
        <p:spPr>
          <a:xfrm rot="0">
            <a:off x="1750666" y="5943165"/>
            <a:ext cx="5745904" cy="431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00"/>
              </a:lnSpc>
            </a:pPr>
            <a:r>
              <a:rPr lang="en-US" sz="2500">
                <a:solidFill>
                  <a:srgbClr val="FFFFFF"/>
                </a:solidFill>
                <a:latin typeface="Roboto Bold"/>
              </a:rPr>
              <a:t>Real Time Traffic Updates</a:t>
            </a:r>
          </a:p>
        </p:txBody>
      </p:sp>
      <p:sp>
        <p:nvSpPr>
          <p:cNvPr name="TextBox 62" id="62"/>
          <p:cNvSpPr txBox="true"/>
          <p:nvPr/>
        </p:nvSpPr>
        <p:spPr>
          <a:xfrm rot="0">
            <a:off x="1750666" y="6871748"/>
            <a:ext cx="5745904" cy="431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00"/>
              </a:lnSpc>
            </a:pPr>
            <a:r>
              <a:rPr lang="en-US" sz="2500">
                <a:solidFill>
                  <a:srgbClr val="FFFFFF"/>
                </a:solidFill>
                <a:latin typeface="Roboto Bold"/>
              </a:rPr>
              <a:t>Notification Preferences</a:t>
            </a:r>
          </a:p>
        </p:txBody>
      </p:sp>
      <p:sp>
        <p:nvSpPr>
          <p:cNvPr name="TextBox 63" id="63"/>
          <p:cNvSpPr txBox="true"/>
          <p:nvPr/>
        </p:nvSpPr>
        <p:spPr>
          <a:xfrm rot="0">
            <a:off x="9619593" y="822007"/>
            <a:ext cx="2401397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Roboto"/>
              </a:rPr>
              <a:t>Stakeholders</a:t>
            </a:r>
          </a:p>
        </p:txBody>
      </p:sp>
      <p:sp>
        <p:nvSpPr>
          <p:cNvPr name="TextBox 64" id="64"/>
          <p:cNvSpPr txBox="true"/>
          <p:nvPr/>
        </p:nvSpPr>
        <p:spPr>
          <a:xfrm rot="0">
            <a:off x="12025080" y="836754"/>
            <a:ext cx="1809114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Roboto"/>
              </a:rPr>
              <a:t>Techniques</a:t>
            </a:r>
          </a:p>
        </p:txBody>
      </p:sp>
      <p:sp>
        <p:nvSpPr>
          <p:cNvPr name="TextBox 65" id="65"/>
          <p:cNvSpPr txBox="true"/>
          <p:nvPr/>
        </p:nvSpPr>
        <p:spPr>
          <a:xfrm rot="0">
            <a:off x="13646703" y="836754"/>
            <a:ext cx="1809114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Roboto"/>
              </a:rPr>
              <a:t>Results</a:t>
            </a:r>
          </a:p>
        </p:txBody>
      </p:sp>
      <p:sp>
        <p:nvSpPr>
          <p:cNvPr name="TextBox 66" id="66"/>
          <p:cNvSpPr txBox="true"/>
          <p:nvPr/>
        </p:nvSpPr>
        <p:spPr>
          <a:xfrm rot="0">
            <a:off x="7364638" y="836754"/>
            <a:ext cx="2254955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Roboto"/>
              </a:rPr>
              <a:t>Introduction</a:t>
            </a:r>
          </a:p>
        </p:txBody>
      </p:sp>
      <p:sp>
        <p:nvSpPr>
          <p:cNvPr name="TextBox 67" id="67"/>
          <p:cNvSpPr txBox="true"/>
          <p:nvPr/>
        </p:nvSpPr>
        <p:spPr>
          <a:xfrm rot="0">
            <a:off x="15165285" y="352933"/>
            <a:ext cx="2746634" cy="5494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68"/>
              </a:lnSpc>
            </a:pPr>
            <a:r>
              <a:rPr lang="en-US" sz="3120">
                <a:solidFill>
                  <a:srgbClr val="FFFFFF"/>
                </a:solidFill>
                <a:latin typeface="Roboto Bold"/>
              </a:rPr>
              <a:t>Specification</a:t>
            </a:r>
          </a:p>
        </p:txBody>
      </p:sp>
      <p:sp>
        <p:nvSpPr>
          <p:cNvPr name="TextBox 68" id="68"/>
          <p:cNvSpPr txBox="true"/>
          <p:nvPr/>
        </p:nvSpPr>
        <p:spPr>
          <a:xfrm rot="0">
            <a:off x="1724467" y="4873266"/>
            <a:ext cx="6392041" cy="431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00"/>
              </a:lnSpc>
            </a:pPr>
            <a:r>
              <a:rPr lang="en-US" sz="2500">
                <a:solidFill>
                  <a:srgbClr val="FFFFFF"/>
                </a:solidFill>
                <a:latin typeface="Roboto Bold"/>
              </a:rPr>
              <a:t>Weather Related Hazard</a:t>
            </a:r>
          </a:p>
        </p:txBody>
      </p:sp>
      <p:sp>
        <p:nvSpPr>
          <p:cNvPr name="TextBox 69" id="69"/>
          <p:cNvSpPr txBox="true"/>
          <p:nvPr/>
        </p:nvSpPr>
        <p:spPr>
          <a:xfrm rot="0">
            <a:off x="1750666" y="8262094"/>
            <a:ext cx="5745904" cy="431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00"/>
              </a:lnSpc>
            </a:pPr>
            <a:r>
              <a:rPr lang="en-US" sz="2500">
                <a:solidFill>
                  <a:srgbClr val="FFFFFF"/>
                </a:solidFill>
                <a:latin typeface="Roboto Bold"/>
              </a:rPr>
              <a:t>Route Redirection</a:t>
            </a:r>
          </a:p>
        </p:txBody>
      </p:sp>
      <p:sp>
        <p:nvSpPr>
          <p:cNvPr name="TextBox 70" id="70"/>
          <p:cNvSpPr txBox="true"/>
          <p:nvPr/>
        </p:nvSpPr>
        <p:spPr>
          <a:xfrm rot="0">
            <a:off x="9884612" y="3927215"/>
            <a:ext cx="2861725" cy="431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00"/>
              </a:lnSpc>
            </a:pPr>
            <a:r>
              <a:rPr lang="en-US" sz="2500">
                <a:solidFill>
                  <a:srgbClr val="FFFFFF"/>
                </a:solidFill>
                <a:latin typeface="Roboto Bold"/>
              </a:rPr>
              <a:t>Voice Support</a:t>
            </a:r>
          </a:p>
        </p:txBody>
      </p:sp>
      <p:sp>
        <p:nvSpPr>
          <p:cNvPr name="TextBox 71" id="71"/>
          <p:cNvSpPr txBox="true"/>
          <p:nvPr/>
        </p:nvSpPr>
        <p:spPr>
          <a:xfrm rot="0">
            <a:off x="9873385" y="5943165"/>
            <a:ext cx="5745904" cy="431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00"/>
              </a:lnSpc>
            </a:pPr>
            <a:r>
              <a:rPr lang="en-US" sz="2500">
                <a:solidFill>
                  <a:srgbClr val="FFFFFF"/>
                </a:solidFill>
                <a:latin typeface="Roboto Bold"/>
              </a:rPr>
              <a:t>Multilanguage Support</a:t>
            </a:r>
          </a:p>
        </p:txBody>
      </p:sp>
      <p:sp>
        <p:nvSpPr>
          <p:cNvPr name="TextBox 72" id="72"/>
          <p:cNvSpPr txBox="true"/>
          <p:nvPr/>
        </p:nvSpPr>
        <p:spPr>
          <a:xfrm rot="0">
            <a:off x="9884612" y="4873266"/>
            <a:ext cx="6392041" cy="431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00"/>
              </a:lnSpc>
            </a:pPr>
            <a:r>
              <a:rPr lang="en-US" sz="2500">
                <a:solidFill>
                  <a:srgbClr val="FFFFFF"/>
                </a:solidFill>
                <a:latin typeface="Roboto Bold"/>
              </a:rPr>
              <a:t>Tracking User’s Location</a:t>
            </a:r>
          </a:p>
        </p:txBody>
      </p:sp>
      <p:sp>
        <p:nvSpPr>
          <p:cNvPr name="TextBox 73" id="73"/>
          <p:cNvSpPr txBox="true"/>
          <p:nvPr/>
        </p:nvSpPr>
        <p:spPr>
          <a:xfrm rot="0">
            <a:off x="9884612" y="6871748"/>
            <a:ext cx="5745904" cy="431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00"/>
              </a:lnSpc>
            </a:pPr>
            <a:r>
              <a:rPr lang="en-US" sz="2500">
                <a:solidFill>
                  <a:srgbClr val="FFFFFF"/>
                </a:solidFill>
                <a:latin typeface="Roboto Bold"/>
              </a:rPr>
              <a:t>No Ads Presence</a:t>
            </a:r>
          </a:p>
        </p:txBody>
      </p:sp>
      <p:sp>
        <p:nvSpPr>
          <p:cNvPr name="TextBox 74" id="74"/>
          <p:cNvSpPr txBox="true"/>
          <p:nvPr/>
        </p:nvSpPr>
        <p:spPr>
          <a:xfrm rot="0">
            <a:off x="9873385" y="8262094"/>
            <a:ext cx="5745904" cy="431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00"/>
              </a:lnSpc>
            </a:pPr>
            <a:r>
              <a:rPr lang="en-US" sz="2500">
                <a:solidFill>
                  <a:srgbClr val="FFFFFF"/>
                </a:solidFill>
                <a:latin typeface="Roboto Bold"/>
              </a:rPr>
              <a:t>Offline Mode</a:t>
            </a:r>
          </a:p>
        </p:txBody>
      </p:sp>
      <p:sp>
        <p:nvSpPr>
          <p:cNvPr name="TextBox 75" id="75"/>
          <p:cNvSpPr txBox="true"/>
          <p:nvPr/>
        </p:nvSpPr>
        <p:spPr>
          <a:xfrm rot="0">
            <a:off x="12731687" y="2760389"/>
            <a:ext cx="7089932" cy="7439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451"/>
              </a:lnSpc>
            </a:pPr>
            <a:r>
              <a:rPr lang="en-US" sz="5799" spc="-150">
                <a:solidFill>
                  <a:srgbClr val="FFFFFF"/>
                </a:solidFill>
                <a:latin typeface="Roboto Bold"/>
              </a:rPr>
              <a:t>From Surveys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51B1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986739" y="-4800178"/>
            <a:ext cx="8899739" cy="8899739"/>
          </a:xfrm>
          <a:custGeom>
            <a:avLst/>
            <a:gdLst/>
            <a:ahLst/>
            <a:cxnLst/>
            <a:rect r="r" b="b" t="t" l="l"/>
            <a:pathLst>
              <a:path h="8899739" w="8899739">
                <a:moveTo>
                  <a:pt x="0" y="0"/>
                </a:moveTo>
                <a:lnTo>
                  <a:pt x="8899739" y="0"/>
                </a:lnTo>
                <a:lnTo>
                  <a:pt x="8899739" y="8899738"/>
                </a:lnTo>
                <a:lnTo>
                  <a:pt x="0" y="88997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684048" y="3727288"/>
            <a:ext cx="10173221" cy="10173221"/>
          </a:xfrm>
          <a:custGeom>
            <a:avLst/>
            <a:gdLst/>
            <a:ahLst/>
            <a:cxnLst/>
            <a:rect r="r" b="b" t="t" l="l"/>
            <a:pathLst>
              <a:path h="10173221" w="10173221">
                <a:moveTo>
                  <a:pt x="0" y="0"/>
                </a:moveTo>
                <a:lnTo>
                  <a:pt x="10173220" y="0"/>
                </a:lnTo>
                <a:lnTo>
                  <a:pt x="10173220" y="10173221"/>
                </a:lnTo>
                <a:lnTo>
                  <a:pt x="0" y="1017322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2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753756" y="1525921"/>
            <a:ext cx="17011089" cy="17011089"/>
          </a:xfrm>
          <a:custGeom>
            <a:avLst/>
            <a:gdLst/>
            <a:ahLst/>
            <a:cxnLst/>
            <a:rect r="r" b="b" t="t" l="l"/>
            <a:pathLst>
              <a:path h="17011089" w="17011089">
                <a:moveTo>
                  <a:pt x="0" y="0"/>
                </a:moveTo>
                <a:lnTo>
                  <a:pt x="17011088" y="0"/>
                </a:lnTo>
                <a:lnTo>
                  <a:pt x="17011088" y="17011089"/>
                </a:lnTo>
                <a:lnTo>
                  <a:pt x="0" y="1701108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463131" y="4039144"/>
            <a:ext cx="7388620" cy="888803"/>
            <a:chOff x="0" y="0"/>
            <a:chExt cx="1945974" cy="23408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945974" cy="234088"/>
            </a:xfrm>
            <a:custGeom>
              <a:avLst/>
              <a:gdLst/>
              <a:ahLst/>
              <a:cxnLst/>
              <a:rect r="r" b="b" t="t" l="l"/>
              <a:pathLst>
                <a:path h="234088" w="1945974">
                  <a:moveTo>
                    <a:pt x="0" y="0"/>
                  </a:moveTo>
                  <a:lnTo>
                    <a:pt x="1945974" y="0"/>
                  </a:lnTo>
                  <a:lnTo>
                    <a:pt x="1945974" y="234088"/>
                  </a:lnTo>
                  <a:lnTo>
                    <a:pt x="0" y="234088"/>
                  </a:lnTo>
                  <a:close/>
                </a:path>
              </a:pathLst>
            </a:custGeom>
            <a:solidFill>
              <a:srgbClr val="00FFFC">
                <a:alpha val="60000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1945974" cy="2912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463131" y="5785197"/>
            <a:ext cx="7375520" cy="888803"/>
            <a:chOff x="0" y="0"/>
            <a:chExt cx="1942524" cy="23408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942524" cy="234088"/>
            </a:xfrm>
            <a:custGeom>
              <a:avLst/>
              <a:gdLst/>
              <a:ahLst/>
              <a:cxnLst/>
              <a:rect r="r" b="b" t="t" l="l"/>
              <a:pathLst>
                <a:path h="234088" w="1942524">
                  <a:moveTo>
                    <a:pt x="0" y="0"/>
                  </a:moveTo>
                  <a:lnTo>
                    <a:pt x="1942524" y="0"/>
                  </a:lnTo>
                  <a:lnTo>
                    <a:pt x="1942524" y="234088"/>
                  </a:lnTo>
                  <a:lnTo>
                    <a:pt x="0" y="234088"/>
                  </a:lnTo>
                  <a:close/>
                </a:path>
              </a:pathLst>
            </a:custGeom>
            <a:solidFill>
              <a:srgbClr val="42525B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1942524" cy="2912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525612" y="7563098"/>
            <a:ext cx="7375520" cy="888803"/>
            <a:chOff x="0" y="0"/>
            <a:chExt cx="1942524" cy="23408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942524" cy="234088"/>
            </a:xfrm>
            <a:custGeom>
              <a:avLst/>
              <a:gdLst/>
              <a:ahLst/>
              <a:cxnLst/>
              <a:rect r="r" b="b" t="t" l="l"/>
              <a:pathLst>
                <a:path h="234088" w="1942524">
                  <a:moveTo>
                    <a:pt x="0" y="0"/>
                  </a:moveTo>
                  <a:lnTo>
                    <a:pt x="1942524" y="0"/>
                  </a:lnTo>
                  <a:lnTo>
                    <a:pt x="1942524" y="234088"/>
                  </a:lnTo>
                  <a:lnTo>
                    <a:pt x="0" y="234088"/>
                  </a:lnTo>
                  <a:close/>
                </a:path>
              </a:pathLst>
            </a:custGeom>
            <a:solidFill>
              <a:srgbClr val="00FFFC">
                <a:alpha val="60000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57150"/>
              <a:ext cx="1942524" cy="2912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8282007" y="7837545"/>
            <a:ext cx="333537" cy="339910"/>
          </a:xfrm>
          <a:custGeom>
            <a:avLst/>
            <a:gdLst/>
            <a:ahLst/>
            <a:cxnLst/>
            <a:rect r="r" b="b" t="t" l="l"/>
            <a:pathLst>
              <a:path h="339910" w="333537">
                <a:moveTo>
                  <a:pt x="0" y="0"/>
                </a:moveTo>
                <a:lnTo>
                  <a:pt x="333537" y="0"/>
                </a:lnTo>
                <a:lnTo>
                  <a:pt x="333537" y="339910"/>
                </a:lnTo>
                <a:lnTo>
                  <a:pt x="0" y="33991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675085" y="4239070"/>
            <a:ext cx="8148918" cy="431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00"/>
              </a:lnSpc>
            </a:pPr>
            <a:r>
              <a:rPr lang="en-US" sz="2500">
                <a:solidFill>
                  <a:srgbClr val="FFFFFF"/>
                </a:solidFill>
                <a:latin typeface="Roboto Bold"/>
              </a:rPr>
              <a:t>Toll Gate Positions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15971229" y="1089660"/>
            <a:ext cx="1288071" cy="47625"/>
            <a:chOff x="0" y="0"/>
            <a:chExt cx="339245" cy="12543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339245" cy="12543"/>
            </a:xfrm>
            <a:custGeom>
              <a:avLst/>
              <a:gdLst/>
              <a:ahLst/>
              <a:cxnLst/>
              <a:rect r="r" b="b" t="t" l="l"/>
              <a:pathLst>
                <a:path h="12543" w="339245">
                  <a:moveTo>
                    <a:pt x="0" y="0"/>
                  </a:moveTo>
                  <a:lnTo>
                    <a:pt x="339245" y="0"/>
                  </a:lnTo>
                  <a:lnTo>
                    <a:pt x="339245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FFFFFF"/>
            </a:solidFill>
            <a:ln w="2667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339245" cy="506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0">
            <a:off x="8231428" y="6031682"/>
            <a:ext cx="333537" cy="339910"/>
          </a:xfrm>
          <a:custGeom>
            <a:avLst/>
            <a:gdLst/>
            <a:ahLst/>
            <a:cxnLst/>
            <a:rect r="r" b="b" t="t" l="l"/>
            <a:pathLst>
              <a:path h="339910" w="333537">
                <a:moveTo>
                  <a:pt x="0" y="0"/>
                </a:moveTo>
                <a:lnTo>
                  <a:pt x="333537" y="0"/>
                </a:lnTo>
                <a:lnTo>
                  <a:pt x="333537" y="339910"/>
                </a:lnTo>
                <a:lnTo>
                  <a:pt x="0" y="33991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0" id="20"/>
          <p:cNvGrpSpPr/>
          <p:nvPr/>
        </p:nvGrpSpPr>
        <p:grpSpPr>
          <a:xfrm rot="0">
            <a:off x="9619593" y="7530664"/>
            <a:ext cx="7388620" cy="888803"/>
            <a:chOff x="0" y="0"/>
            <a:chExt cx="1945974" cy="234088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945974" cy="234088"/>
            </a:xfrm>
            <a:custGeom>
              <a:avLst/>
              <a:gdLst/>
              <a:ahLst/>
              <a:cxnLst/>
              <a:rect r="r" b="b" t="t" l="l"/>
              <a:pathLst>
                <a:path h="234088" w="1945974">
                  <a:moveTo>
                    <a:pt x="0" y="0"/>
                  </a:moveTo>
                  <a:lnTo>
                    <a:pt x="1945974" y="0"/>
                  </a:lnTo>
                  <a:lnTo>
                    <a:pt x="1945974" y="234088"/>
                  </a:lnTo>
                  <a:lnTo>
                    <a:pt x="0" y="234088"/>
                  </a:lnTo>
                  <a:close/>
                </a:path>
              </a:pathLst>
            </a:custGeom>
            <a:solidFill>
              <a:srgbClr val="42525B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57150"/>
              <a:ext cx="1945974" cy="2912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9672657" y="3984365"/>
            <a:ext cx="7388620" cy="888803"/>
            <a:chOff x="0" y="0"/>
            <a:chExt cx="1945974" cy="234088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945974" cy="234088"/>
            </a:xfrm>
            <a:custGeom>
              <a:avLst/>
              <a:gdLst/>
              <a:ahLst/>
              <a:cxnLst/>
              <a:rect r="r" b="b" t="t" l="l"/>
              <a:pathLst>
                <a:path h="234088" w="1945974">
                  <a:moveTo>
                    <a:pt x="0" y="0"/>
                  </a:moveTo>
                  <a:lnTo>
                    <a:pt x="1945974" y="0"/>
                  </a:lnTo>
                  <a:lnTo>
                    <a:pt x="1945974" y="234088"/>
                  </a:lnTo>
                  <a:lnTo>
                    <a:pt x="0" y="234088"/>
                  </a:lnTo>
                  <a:close/>
                </a:path>
              </a:pathLst>
            </a:custGeom>
            <a:solidFill>
              <a:srgbClr val="00FFFC">
                <a:alpha val="60000"/>
              </a:srgbClr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57150"/>
              <a:ext cx="1945974" cy="2912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9672657" y="5785197"/>
            <a:ext cx="7375520" cy="888803"/>
            <a:chOff x="0" y="0"/>
            <a:chExt cx="1942524" cy="234088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942524" cy="234088"/>
            </a:xfrm>
            <a:custGeom>
              <a:avLst/>
              <a:gdLst/>
              <a:ahLst/>
              <a:cxnLst/>
              <a:rect r="r" b="b" t="t" l="l"/>
              <a:pathLst>
                <a:path h="234088" w="1942524">
                  <a:moveTo>
                    <a:pt x="0" y="0"/>
                  </a:moveTo>
                  <a:lnTo>
                    <a:pt x="1942524" y="0"/>
                  </a:lnTo>
                  <a:lnTo>
                    <a:pt x="1942524" y="234088"/>
                  </a:lnTo>
                  <a:lnTo>
                    <a:pt x="0" y="234088"/>
                  </a:lnTo>
                  <a:close/>
                </a:path>
              </a:pathLst>
            </a:custGeom>
            <a:solidFill>
              <a:srgbClr val="42525B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57150"/>
              <a:ext cx="1942524" cy="2912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sp>
        <p:nvSpPr>
          <p:cNvPr name="Freeform 29" id="29"/>
          <p:cNvSpPr/>
          <p:nvPr/>
        </p:nvSpPr>
        <p:spPr>
          <a:xfrm flipH="false" flipV="false" rot="0">
            <a:off x="8158579" y="4296220"/>
            <a:ext cx="333537" cy="339910"/>
          </a:xfrm>
          <a:custGeom>
            <a:avLst/>
            <a:gdLst/>
            <a:ahLst/>
            <a:cxnLst/>
            <a:rect r="r" b="b" t="t" l="l"/>
            <a:pathLst>
              <a:path h="339910" w="333537">
                <a:moveTo>
                  <a:pt x="0" y="0"/>
                </a:moveTo>
                <a:lnTo>
                  <a:pt x="333537" y="0"/>
                </a:lnTo>
                <a:lnTo>
                  <a:pt x="333537" y="339911"/>
                </a:lnTo>
                <a:lnTo>
                  <a:pt x="0" y="33991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0" id="30"/>
          <p:cNvGrpSpPr/>
          <p:nvPr/>
        </p:nvGrpSpPr>
        <p:grpSpPr>
          <a:xfrm rot="0">
            <a:off x="16371833" y="4386808"/>
            <a:ext cx="333537" cy="83918"/>
            <a:chOff x="0" y="0"/>
            <a:chExt cx="87845" cy="22102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87845" cy="22102"/>
            </a:xfrm>
            <a:custGeom>
              <a:avLst/>
              <a:gdLst/>
              <a:ahLst/>
              <a:cxnLst/>
              <a:rect r="r" b="b" t="t" l="l"/>
              <a:pathLst>
                <a:path h="22102" w="87845">
                  <a:moveTo>
                    <a:pt x="11051" y="0"/>
                  </a:moveTo>
                  <a:lnTo>
                    <a:pt x="76794" y="0"/>
                  </a:lnTo>
                  <a:cubicBezTo>
                    <a:pt x="79725" y="0"/>
                    <a:pt x="82536" y="1164"/>
                    <a:pt x="84608" y="3237"/>
                  </a:cubicBezTo>
                  <a:cubicBezTo>
                    <a:pt x="86681" y="5309"/>
                    <a:pt x="87845" y="8120"/>
                    <a:pt x="87845" y="11051"/>
                  </a:cubicBezTo>
                  <a:lnTo>
                    <a:pt x="87845" y="11051"/>
                  </a:lnTo>
                  <a:cubicBezTo>
                    <a:pt x="87845" y="13982"/>
                    <a:pt x="86681" y="16793"/>
                    <a:pt x="84608" y="18865"/>
                  </a:cubicBezTo>
                  <a:cubicBezTo>
                    <a:pt x="82536" y="20937"/>
                    <a:pt x="79725" y="22102"/>
                    <a:pt x="76794" y="22102"/>
                  </a:cubicBezTo>
                  <a:lnTo>
                    <a:pt x="11051" y="22102"/>
                  </a:lnTo>
                  <a:cubicBezTo>
                    <a:pt x="8120" y="22102"/>
                    <a:pt x="5309" y="20937"/>
                    <a:pt x="3237" y="18865"/>
                  </a:cubicBezTo>
                  <a:cubicBezTo>
                    <a:pt x="1164" y="16793"/>
                    <a:pt x="0" y="13982"/>
                    <a:pt x="0" y="11051"/>
                  </a:cubicBezTo>
                  <a:lnTo>
                    <a:pt x="0" y="11051"/>
                  </a:lnTo>
                  <a:cubicBezTo>
                    <a:pt x="0" y="8120"/>
                    <a:pt x="1164" y="5309"/>
                    <a:pt x="3237" y="3237"/>
                  </a:cubicBezTo>
                  <a:cubicBezTo>
                    <a:pt x="5309" y="1164"/>
                    <a:pt x="8120" y="0"/>
                    <a:pt x="11051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name="TextBox 32" id="32"/>
            <p:cNvSpPr txBox="true"/>
            <p:nvPr/>
          </p:nvSpPr>
          <p:spPr>
            <a:xfrm>
              <a:off x="0" y="-38100"/>
              <a:ext cx="87845" cy="602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16415141" y="6187639"/>
            <a:ext cx="333537" cy="83918"/>
            <a:chOff x="0" y="0"/>
            <a:chExt cx="87845" cy="22102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87845" cy="22102"/>
            </a:xfrm>
            <a:custGeom>
              <a:avLst/>
              <a:gdLst/>
              <a:ahLst/>
              <a:cxnLst/>
              <a:rect r="r" b="b" t="t" l="l"/>
              <a:pathLst>
                <a:path h="22102" w="87845">
                  <a:moveTo>
                    <a:pt x="11051" y="0"/>
                  </a:moveTo>
                  <a:lnTo>
                    <a:pt x="76794" y="0"/>
                  </a:lnTo>
                  <a:cubicBezTo>
                    <a:pt x="79725" y="0"/>
                    <a:pt x="82536" y="1164"/>
                    <a:pt x="84608" y="3237"/>
                  </a:cubicBezTo>
                  <a:cubicBezTo>
                    <a:pt x="86681" y="5309"/>
                    <a:pt x="87845" y="8120"/>
                    <a:pt x="87845" y="11051"/>
                  </a:cubicBezTo>
                  <a:lnTo>
                    <a:pt x="87845" y="11051"/>
                  </a:lnTo>
                  <a:cubicBezTo>
                    <a:pt x="87845" y="13982"/>
                    <a:pt x="86681" y="16793"/>
                    <a:pt x="84608" y="18865"/>
                  </a:cubicBezTo>
                  <a:cubicBezTo>
                    <a:pt x="82536" y="20937"/>
                    <a:pt x="79725" y="22102"/>
                    <a:pt x="76794" y="22102"/>
                  </a:cubicBezTo>
                  <a:lnTo>
                    <a:pt x="11051" y="22102"/>
                  </a:lnTo>
                  <a:cubicBezTo>
                    <a:pt x="8120" y="22102"/>
                    <a:pt x="5309" y="20937"/>
                    <a:pt x="3237" y="18865"/>
                  </a:cubicBezTo>
                  <a:cubicBezTo>
                    <a:pt x="1164" y="16793"/>
                    <a:pt x="0" y="13982"/>
                    <a:pt x="0" y="11051"/>
                  </a:cubicBezTo>
                  <a:lnTo>
                    <a:pt x="0" y="11051"/>
                  </a:lnTo>
                  <a:cubicBezTo>
                    <a:pt x="0" y="8120"/>
                    <a:pt x="1164" y="5309"/>
                    <a:pt x="3237" y="3237"/>
                  </a:cubicBezTo>
                  <a:cubicBezTo>
                    <a:pt x="5309" y="1164"/>
                    <a:pt x="8120" y="0"/>
                    <a:pt x="11051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name="TextBox 35" id="35"/>
            <p:cNvSpPr txBox="true"/>
            <p:nvPr/>
          </p:nvSpPr>
          <p:spPr>
            <a:xfrm>
              <a:off x="0" y="-38100"/>
              <a:ext cx="87845" cy="602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36" id="36"/>
          <p:cNvSpPr/>
          <p:nvPr/>
        </p:nvSpPr>
        <p:spPr>
          <a:xfrm flipH="false" flipV="false" rot="0">
            <a:off x="1512513" y="522153"/>
            <a:ext cx="1360721" cy="1360721"/>
          </a:xfrm>
          <a:custGeom>
            <a:avLst/>
            <a:gdLst/>
            <a:ahLst/>
            <a:cxnLst/>
            <a:rect r="r" b="b" t="t" l="l"/>
            <a:pathLst>
              <a:path h="1360721" w="1360721">
                <a:moveTo>
                  <a:pt x="0" y="0"/>
                </a:moveTo>
                <a:lnTo>
                  <a:pt x="1360721" y="0"/>
                </a:lnTo>
                <a:lnTo>
                  <a:pt x="1360721" y="1360722"/>
                </a:lnTo>
                <a:lnTo>
                  <a:pt x="0" y="136072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7" id="37"/>
          <p:cNvSpPr txBox="true"/>
          <p:nvPr/>
        </p:nvSpPr>
        <p:spPr>
          <a:xfrm rot="0">
            <a:off x="1512513" y="2668998"/>
            <a:ext cx="7089932" cy="7439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451"/>
              </a:lnSpc>
            </a:pPr>
            <a:r>
              <a:rPr lang="en-US" sz="5799" spc="-150">
                <a:solidFill>
                  <a:srgbClr val="FFFFFF"/>
                </a:solidFill>
                <a:latin typeface="Roboto Bold"/>
              </a:rPr>
              <a:t>Collected Specs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688184" y="5985123"/>
            <a:ext cx="5745904" cy="431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00"/>
              </a:lnSpc>
            </a:pPr>
            <a:r>
              <a:rPr lang="en-US" sz="2500">
                <a:solidFill>
                  <a:srgbClr val="FFFFFF"/>
                </a:solidFill>
                <a:latin typeface="Roboto Bold"/>
              </a:rPr>
              <a:t>Real Time Speed Counter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763765" y="7745655"/>
            <a:ext cx="5745904" cy="431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00"/>
              </a:lnSpc>
            </a:pPr>
            <a:r>
              <a:rPr lang="en-US" sz="2500">
                <a:solidFill>
                  <a:srgbClr val="FFFFFF"/>
                </a:solidFill>
                <a:latin typeface="Roboto Bold"/>
              </a:rPr>
              <a:t>Location Sharing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9619593" y="822007"/>
            <a:ext cx="2401397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Roboto"/>
              </a:rPr>
              <a:t>Stakeholders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2025080" y="836754"/>
            <a:ext cx="1809114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Roboto"/>
              </a:rPr>
              <a:t>Techniques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13646703" y="836754"/>
            <a:ext cx="1809114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Roboto"/>
              </a:rPr>
              <a:t>Results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7364638" y="836754"/>
            <a:ext cx="2254955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Roboto"/>
              </a:rPr>
              <a:t>Introduction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15165285" y="352933"/>
            <a:ext cx="2746634" cy="5494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68"/>
              </a:lnSpc>
            </a:pPr>
            <a:r>
              <a:rPr lang="en-US" sz="3120">
                <a:solidFill>
                  <a:srgbClr val="FFFFFF"/>
                </a:solidFill>
                <a:latin typeface="Roboto Bold"/>
              </a:rPr>
              <a:t>Specification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9857746" y="7730591"/>
            <a:ext cx="5745904" cy="431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00"/>
              </a:lnSpc>
            </a:pPr>
            <a:r>
              <a:rPr lang="en-US" sz="2500">
                <a:solidFill>
                  <a:srgbClr val="FFFFFF"/>
                </a:solidFill>
                <a:latin typeface="Roboto Bold"/>
              </a:rPr>
              <a:t>Frequently Accessed Locations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9884612" y="4226251"/>
            <a:ext cx="3949582" cy="431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00"/>
              </a:lnSpc>
            </a:pPr>
            <a:r>
              <a:rPr lang="en-US" sz="2500">
                <a:solidFill>
                  <a:srgbClr val="FFFFFF"/>
                </a:solidFill>
                <a:latin typeface="Roboto Bold"/>
              </a:rPr>
              <a:t>Trajectory Plannification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9860286" y="5985123"/>
            <a:ext cx="5745904" cy="431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00"/>
              </a:lnSpc>
            </a:pPr>
            <a:r>
              <a:rPr lang="en-US" sz="2500">
                <a:solidFill>
                  <a:srgbClr val="FFFFFF"/>
                </a:solidFill>
                <a:latin typeface="Roboto Bold"/>
              </a:rPr>
              <a:t>Road State Update Permission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9619593" y="2760389"/>
            <a:ext cx="7737036" cy="7439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451"/>
              </a:lnSpc>
            </a:pPr>
            <a:r>
              <a:rPr lang="en-US" sz="5799" spc="-150">
                <a:solidFill>
                  <a:srgbClr val="FFFFFF"/>
                </a:solidFill>
                <a:latin typeface="Roboto Bold"/>
              </a:rPr>
              <a:t>From Existing Solutions</a:t>
            </a:r>
          </a:p>
        </p:txBody>
      </p:sp>
      <p:grpSp>
        <p:nvGrpSpPr>
          <p:cNvPr name="Group 49" id="49"/>
          <p:cNvGrpSpPr/>
          <p:nvPr/>
        </p:nvGrpSpPr>
        <p:grpSpPr>
          <a:xfrm rot="0">
            <a:off x="16415141" y="7891148"/>
            <a:ext cx="333537" cy="83918"/>
            <a:chOff x="0" y="0"/>
            <a:chExt cx="87845" cy="22102"/>
          </a:xfrm>
        </p:grpSpPr>
        <p:sp>
          <p:nvSpPr>
            <p:cNvPr name="Freeform 50" id="50"/>
            <p:cNvSpPr/>
            <p:nvPr/>
          </p:nvSpPr>
          <p:spPr>
            <a:xfrm flipH="false" flipV="false" rot="0">
              <a:off x="0" y="0"/>
              <a:ext cx="87845" cy="22102"/>
            </a:xfrm>
            <a:custGeom>
              <a:avLst/>
              <a:gdLst/>
              <a:ahLst/>
              <a:cxnLst/>
              <a:rect r="r" b="b" t="t" l="l"/>
              <a:pathLst>
                <a:path h="22102" w="87845">
                  <a:moveTo>
                    <a:pt x="11051" y="0"/>
                  </a:moveTo>
                  <a:lnTo>
                    <a:pt x="76794" y="0"/>
                  </a:lnTo>
                  <a:cubicBezTo>
                    <a:pt x="79725" y="0"/>
                    <a:pt x="82536" y="1164"/>
                    <a:pt x="84608" y="3237"/>
                  </a:cubicBezTo>
                  <a:cubicBezTo>
                    <a:pt x="86681" y="5309"/>
                    <a:pt x="87845" y="8120"/>
                    <a:pt x="87845" y="11051"/>
                  </a:cubicBezTo>
                  <a:lnTo>
                    <a:pt x="87845" y="11051"/>
                  </a:lnTo>
                  <a:cubicBezTo>
                    <a:pt x="87845" y="13982"/>
                    <a:pt x="86681" y="16793"/>
                    <a:pt x="84608" y="18865"/>
                  </a:cubicBezTo>
                  <a:cubicBezTo>
                    <a:pt x="82536" y="20937"/>
                    <a:pt x="79725" y="22102"/>
                    <a:pt x="76794" y="22102"/>
                  </a:cubicBezTo>
                  <a:lnTo>
                    <a:pt x="11051" y="22102"/>
                  </a:lnTo>
                  <a:cubicBezTo>
                    <a:pt x="8120" y="22102"/>
                    <a:pt x="5309" y="20937"/>
                    <a:pt x="3237" y="18865"/>
                  </a:cubicBezTo>
                  <a:cubicBezTo>
                    <a:pt x="1164" y="16793"/>
                    <a:pt x="0" y="13982"/>
                    <a:pt x="0" y="11051"/>
                  </a:cubicBezTo>
                  <a:lnTo>
                    <a:pt x="0" y="11051"/>
                  </a:lnTo>
                  <a:cubicBezTo>
                    <a:pt x="0" y="8120"/>
                    <a:pt x="1164" y="5309"/>
                    <a:pt x="3237" y="3237"/>
                  </a:cubicBezTo>
                  <a:cubicBezTo>
                    <a:pt x="5309" y="1164"/>
                    <a:pt x="8120" y="0"/>
                    <a:pt x="11051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name="TextBox 51" id="51"/>
            <p:cNvSpPr txBox="true"/>
            <p:nvPr/>
          </p:nvSpPr>
          <p:spPr>
            <a:xfrm>
              <a:off x="0" y="-38100"/>
              <a:ext cx="87845" cy="602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51B1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986739" y="-4800178"/>
            <a:ext cx="8899739" cy="8899739"/>
          </a:xfrm>
          <a:custGeom>
            <a:avLst/>
            <a:gdLst/>
            <a:ahLst/>
            <a:cxnLst/>
            <a:rect r="r" b="b" t="t" l="l"/>
            <a:pathLst>
              <a:path h="8899739" w="8899739">
                <a:moveTo>
                  <a:pt x="0" y="0"/>
                </a:moveTo>
                <a:lnTo>
                  <a:pt x="8899739" y="0"/>
                </a:lnTo>
                <a:lnTo>
                  <a:pt x="8899739" y="8899738"/>
                </a:lnTo>
                <a:lnTo>
                  <a:pt x="0" y="88997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684048" y="3727288"/>
            <a:ext cx="10173221" cy="10173221"/>
          </a:xfrm>
          <a:custGeom>
            <a:avLst/>
            <a:gdLst/>
            <a:ahLst/>
            <a:cxnLst/>
            <a:rect r="r" b="b" t="t" l="l"/>
            <a:pathLst>
              <a:path h="10173221" w="10173221">
                <a:moveTo>
                  <a:pt x="0" y="0"/>
                </a:moveTo>
                <a:lnTo>
                  <a:pt x="10173220" y="0"/>
                </a:lnTo>
                <a:lnTo>
                  <a:pt x="10173220" y="10173221"/>
                </a:lnTo>
                <a:lnTo>
                  <a:pt x="0" y="1017322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2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753756" y="1525921"/>
            <a:ext cx="17011089" cy="17011089"/>
          </a:xfrm>
          <a:custGeom>
            <a:avLst/>
            <a:gdLst/>
            <a:ahLst/>
            <a:cxnLst/>
            <a:rect r="r" b="b" t="t" l="l"/>
            <a:pathLst>
              <a:path h="17011089" w="17011089">
                <a:moveTo>
                  <a:pt x="0" y="0"/>
                </a:moveTo>
                <a:lnTo>
                  <a:pt x="17011088" y="0"/>
                </a:lnTo>
                <a:lnTo>
                  <a:pt x="17011088" y="17011089"/>
                </a:lnTo>
                <a:lnTo>
                  <a:pt x="0" y="1701108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463131" y="3847608"/>
            <a:ext cx="7375520" cy="888803"/>
            <a:chOff x="0" y="0"/>
            <a:chExt cx="1942524" cy="23408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942524" cy="234088"/>
            </a:xfrm>
            <a:custGeom>
              <a:avLst/>
              <a:gdLst/>
              <a:ahLst/>
              <a:cxnLst/>
              <a:rect r="r" b="b" t="t" l="l"/>
              <a:pathLst>
                <a:path h="234088" w="1942524">
                  <a:moveTo>
                    <a:pt x="0" y="0"/>
                  </a:moveTo>
                  <a:lnTo>
                    <a:pt x="1942524" y="0"/>
                  </a:lnTo>
                  <a:lnTo>
                    <a:pt x="1942524" y="234088"/>
                  </a:lnTo>
                  <a:lnTo>
                    <a:pt x="0" y="234088"/>
                  </a:lnTo>
                  <a:close/>
                </a:path>
              </a:pathLst>
            </a:custGeom>
            <a:solidFill>
              <a:srgbClr val="00FFFC">
                <a:alpha val="60000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1942524" cy="2912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8219526" y="4122055"/>
            <a:ext cx="333537" cy="339910"/>
          </a:xfrm>
          <a:custGeom>
            <a:avLst/>
            <a:gdLst/>
            <a:ahLst/>
            <a:cxnLst/>
            <a:rect r="r" b="b" t="t" l="l"/>
            <a:pathLst>
              <a:path h="339910" w="333537">
                <a:moveTo>
                  <a:pt x="0" y="0"/>
                </a:moveTo>
                <a:lnTo>
                  <a:pt x="333537" y="0"/>
                </a:lnTo>
                <a:lnTo>
                  <a:pt x="333537" y="339910"/>
                </a:lnTo>
                <a:lnTo>
                  <a:pt x="0" y="33991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5971229" y="1089660"/>
            <a:ext cx="1288071" cy="47625"/>
            <a:chOff x="0" y="0"/>
            <a:chExt cx="339245" cy="1254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39245" cy="12543"/>
            </a:xfrm>
            <a:custGeom>
              <a:avLst/>
              <a:gdLst/>
              <a:ahLst/>
              <a:cxnLst/>
              <a:rect r="r" b="b" t="t" l="l"/>
              <a:pathLst>
                <a:path h="12543" w="339245">
                  <a:moveTo>
                    <a:pt x="0" y="0"/>
                  </a:moveTo>
                  <a:lnTo>
                    <a:pt x="339245" y="0"/>
                  </a:lnTo>
                  <a:lnTo>
                    <a:pt x="339245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FFFFFF"/>
            </a:solidFill>
            <a:ln w="2667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339245" cy="506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9557112" y="3815175"/>
            <a:ext cx="7388620" cy="888803"/>
            <a:chOff x="0" y="0"/>
            <a:chExt cx="1945974" cy="234088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945974" cy="234088"/>
            </a:xfrm>
            <a:custGeom>
              <a:avLst/>
              <a:gdLst/>
              <a:ahLst/>
              <a:cxnLst/>
              <a:rect r="r" b="b" t="t" l="l"/>
              <a:pathLst>
                <a:path h="234088" w="1945974">
                  <a:moveTo>
                    <a:pt x="0" y="0"/>
                  </a:moveTo>
                  <a:lnTo>
                    <a:pt x="1945974" y="0"/>
                  </a:lnTo>
                  <a:lnTo>
                    <a:pt x="1945974" y="234088"/>
                  </a:lnTo>
                  <a:lnTo>
                    <a:pt x="0" y="234088"/>
                  </a:lnTo>
                  <a:close/>
                </a:path>
              </a:pathLst>
            </a:custGeom>
            <a:solidFill>
              <a:srgbClr val="42525B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57150"/>
              <a:ext cx="1945974" cy="2912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1463131" y="384608"/>
            <a:ext cx="1410104" cy="1410104"/>
          </a:xfrm>
          <a:custGeom>
            <a:avLst/>
            <a:gdLst/>
            <a:ahLst/>
            <a:cxnLst/>
            <a:rect r="r" b="b" t="t" l="l"/>
            <a:pathLst>
              <a:path h="1410104" w="1410104">
                <a:moveTo>
                  <a:pt x="0" y="0"/>
                </a:moveTo>
                <a:lnTo>
                  <a:pt x="1410103" y="0"/>
                </a:lnTo>
                <a:lnTo>
                  <a:pt x="1410103" y="1410104"/>
                </a:lnTo>
                <a:lnTo>
                  <a:pt x="0" y="141010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463131" y="2394645"/>
            <a:ext cx="7089932" cy="7439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451"/>
              </a:lnSpc>
            </a:pPr>
            <a:r>
              <a:rPr lang="en-US" sz="5799" spc="-150">
                <a:solidFill>
                  <a:srgbClr val="FFFFFF"/>
                </a:solidFill>
                <a:latin typeface="Roboto Bold"/>
              </a:rPr>
              <a:t>Collected Specs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701284" y="4030166"/>
            <a:ext cx="5745904" cy="431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00"/>
              </a:lnSpc>
            </a:pPr>
            <a:r>
              <a:rPr lang="en-US" sz="2500">
                <a:solidFill>
                  <a:srgbClr val="FFFFFF"/>
                </a:solidFill>
                <a:latin typeface="Roboto Bold"/>
              </a:rPr>
              <a:t>User Login and Logout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619593" y="822007"/>
            <a:ext cx="2401397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Roboto"/>
              </a:rPr>
              <a:t>Stakeholders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2025080" y="836754"/>
            <a:ext cx="1809114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Roboto"/>
              </a:rPr>
              <a:t>Techniques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3646703" y="836754"/>
            <a:ext cx="1809114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Roboto"/>
              </a:rPr>
              <a:t>Results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7364638" y="836754"/>
            <a:ext cx="2254955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Roboto"/>
              </a:rPr>
              <a:t>Introduction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5165285" y="352933"/>
            <a:ext cx="2746634" cy="5494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68"/>
              </a:lnSpc>
            </a:pPr>
            <a:r>
              <a:rPr lang="en-US" sz="3120">
                <a:solidFill>
                  <a:srgbClr val="FFFFFF"/>
                </a:solidFill>
                <a:latin typeface="Roboto Bold"/>
              </a:rPr>
              <a:t>Specification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9795265" y="4015101"/>
            <a:ext cx="5745904" cy="431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00"/>
              </a:lnSpc>
            </a:pPr>
            <a:r>
              <a:rPr lang="en-US" sz="2500">
                <a:solidFill>
                  <a:srgbClr val="FFFFFF"/>
                </a:solidFill>
                <a:latin typeface="Roboto Bold"/>
              </a:rPr>
              <a:t>Dashboard Monitoring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0660549" y="2533685"/>
            <a:ext cx="7737036" cy="7439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451"/>
              </a:lnSpc>
            </a:pPr>
            <a:r>
              <a:rPr lang="en-US" sz="5799" spc="-150">
                <a:solidFill>
                  <a:srgbClr val="FFFFFF"/>
                </a:solidFill>
                <a:latin typeface="Roboto Bold"/>
              </a:rPr>
              <a:t>From Brainstorming</a:t>
            </a:r>
          </a:p>
        </p:txBody>
      </p:sp>
      <p:grpSp>
        <p:nvGrpSpPr>
          <p:cNvPr name="Group 25" id="25"/>
          <p:cNvGrpSpPr/>
          <p:nvPr/>
        </p:nvGrpSpPr>
        <p:grpSpPr>
          <a:xfrm rot="0">
            <a:off x="16371833" y="4250051"/>
            <a:ext cx="333537" cy="83918"/>
            <a:chOff x="0" y="0"/>
            <a:chExt cx="87845" cy="22102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87845" cy="22102"/>
            </a:xfrm>
            <a:custGeom>
              <a:avLst/>
              <a:gdLst/>
              <a:ahLst/>
              <a:cxnLst/>
              <a:rect r="r" b="b" t="t" l="l"/>
              <a:pathLst>
                <a:path h="22102" w="87845">
                  <a:moveTo>
                    <a:pt x="11051" y="0"/>
                  </a:moveTo>
                  <a:lnTo>
                    <a:pt x="76794" y="0"/>
                  </a:lnTo>
                  <a:cubicBezTo>
                    <a:pt x="79725" y="0"/>
                    <a:pt x="82536" y="1164"/>
                    <a:pt x="84608" y="3237"/>
                  </a:cubicBezTo>
                  <a:cubicBezTo>
                    <a:pt x="86681" y="5309"/>
                    <a:pt x="87845" y="8120"/>
                    <a:pt x="87845" y="11051"/>
                  </a:cubicBezTo>
                  <a:lnTo>
                    <a:pt x="87845" y="11051"/>
                  </a:lnTo>
                  <a:cubicBezTo>
                    <a:pt x="87845" y="13982"/>
                    <a:pt x="86681" y="16793"/>
                    <a:pt x="84608" y="18865"/>
                  </a:cubicBezTo>
                  <a:cubicBezTo>
                    <a:pt x="82536" y="20937"/>
                    <a:pt x="79725" y="22102"/>
                    <a:pt x="76794" y="22102"/>
                  </a:cubicBezTo>
                  <a:lnTo>
                    <a:pt x="11051" y="22102"/>
                  </a:lnTo>
                  <a:cubicBezTo>
                    <a:pt x="8120" y="22102"/>
                    <a:pt x="5309" y="20937"/>
                    <a:pt x="3237" y="18865"/>
                  </a:cubicBezTo>
                  <a:cubicBezTo>
                    <a:pt x="1164" y="16793"/>
                    <a:pt x="0" y="13982"/>
                    <a:pt x="0" y="11051"/>
                  </a:cubicBezTo>
                  <a:lnTo>
                    <a:pt x="0" y="11051"/>
                  </a:lnTo>
                  <a:cubicBezTo>
                    <a:pt x="0" y="8120"/>
                    <a:pt x="1164" y="5309"/>
                    <a:pt x="3237" y="3237"/>
                  </a:cubicBezTo>
                  <a:cubicBezTo>
                    <a:pt x="5309" y="1164"/>
                    <a:pt x="8120" y="0"/>
                    <a:pt x="11051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name="TextBox 27" id="27"/>
            <p:cNvSpPr txBox="true"/>
            <p:nvPr/>
          </p:nvSpPr>
          <p:spPr>
            <a:xfrm>
              <a:off x="0" y="-38100"/>
              <a:ext cx="87845" cy="602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1463131" y="7482826"/>
            <a:ext cx="7375520" cy="888803"/>
            <a:chOff x="0" y="0"/>
            <a:chExt cx="1942524" cy="234088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1942524" cy="234088"/>
            </a:xfrm>
            <a:custGeom>
              <a:avLst/>
              <a:gdLst/>
              <a:ahLst/>
              <a:cxnLst/>
              <a:rect r="r" b="b" t="t" l="l"/>
              <a:pathLst>
                <a:path h="234088" w="1942524">
                  <a:moveTo>
                    <a:pt x="0" y="0"/>
                  </a:moveTo>
                  <a:lnTo>
                    <a:pt x="1942524" y="0"/>
                  </a:lnTo>
                  <a:lnTo>
                    <a:pt x="1942524" y="234088"/>
                  </a:lnTo>
                  <a:lnTo>
                    <a:pt x="0" y="234088"/>
                  </a:lnTo>
                  <a:close/>
                </a:path>
              </a:pathLst>
            </a:custGeom>
            <a:solidFill>
              <a:srgbClr val="00FFFC">
                <a:alpha val="60000"/>
              </a:srgbClr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-57150"/>
              <a:ext cx="1942524" cy="2912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sp>
        <p:nvSpPr>
          <p:cNvPr name="Freeform 31" id="31"/>
          <p:cNvSpPr/>
          <p:nvPr/>
        </p:nvSpPr>
        <p:spPr>
          <a:xfrm flipH="false" flipV="false" rot="0">
            <a:off x="8219526" y="7757272"/>
            <a:ext cx="333537" cy="339910"/>
          </a:xfrm>
          <a:custGeom>
            <a:avLst/>
            <a:gdLst/>
            <a:ahLst/>
            <a:cxnLst/>
            <a:rect r="r" b="b" t="t" l="l"/>
            <a:pathLst>
              <a:path h="339910" w="333537">
                <a:moveTo>
                  <a:pt x="0" y="0"/>
                </a:moveTo>
                <a:lnTo>
                  <a:pt x="333537" y="0"/>
                </a:lnTo>
                <a:lnTo>
                  <a:pt x="333537" y="339911"/>
                </a:lnTo>
                <a:lnTo>
                  <a:pt x="0" y="33991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2" id="32"/>
          <p:cNvGrpSpPr/>
          <p:nvPr/>
        </p:nvGrpSpPr>
        <p:grpSpPr>
          <a:xfrm rot="0">
            <a:off x="9557112" y="7450392"/>
            <a:ext cx="7388620" cy="888803"/>
            <a:chOff x="0" y="0"/>
            <a:chExt cx="1945974" cy="234088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1945974" cy="234088"/>
            </a:xfrm>
            <a:custGeom>
              <a:avLst/>
              <a:gdLst/>
              <a:ahLst/>
              <a:cxnLst/>
              <a:rect r="r" b="b" t="t" l="l"/>
              <a:pathLst>
                <a:path h="234088" w="1945974">
                  <a:moveTo>
                    <a:pt x="0" y="0"/>
                  </a:moveTo>
                  <a:lnTo>
                    <a:pt x="1945974" y="0"/>
                  </a:lnTo>
                  <a:lnTo>
                    <a:pt x="1945974" y="234088"/>
                  </a:lnTo>
                  <a:lnTo>
                    <a:pt x="0" y="234088"/>
                  </a:lnTo>
                  <a:close/>
                </a:path>
              </a:pathLst>
            </a:custGeom>
            <a:solidFill>
              <a:srgbClr val="42525B"/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0" y="-57150"/>
              <a:ext cx="1945974" cy="2912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sp>
        <p:nvSpPr>
          <p:cNvPr name="TextBox 35" id="35"/>
          <p:cNvSpPr txBox="true"/>
          <p:nvPr/>
        </p:nvSpPr>
        <p:spPr>
          <a:xfrm rot="0">
            <a:off x="1463131" y="6029862"/>
            <a:ext cx="7089932" cy="7439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451"/>
              </a:lnSpc>
            </a:pPr>
            <a:r>
              <a:rPr lang="en-US" sz="5799" spc="-150">
                <a:solidFill>
                  <a:srgbClr val="FFFFFF"/>
                </a:solidFill>
                <a:latin typeface="Roboto Bold"/>
              </a:rPr>
              <a:t>Collected Specs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701284" y="7665383"/>
            <a:ext cx="5745904" cy="431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00"/>
              </a:lnSpc>
            </a:pPr>
            <a:r>
              <a:rPr lang="en-US" sz="2500">
                <a:solidFill>
                  <a:srgbClr val="FFFFFF"/>
                </a:solidFill>
                <a:latin typeface="Roboto Bold"/>
              </a:rPr>
              <a:t>Police Control Position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9795265" y="7650319"/>
            <a:ext cx="5745904" cy="431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00"/>
              </a:lnSpc>
            </a:pPr>
            <a:r>
              <a:rPr lang="en-US" sz="2500">
                <a:solidFill>
                  <a:srgbClr val="FFFFFF"/>
                </a:solidFill>
                <a:latin typeface="Roboto Bold"/>
              </a:rPr>
              <a:t>Radar Position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1902140" y="6029862"/>
            <a:ext cx="7737036" cy="7439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451"/>
              </a:lnSpc>
            </a:pPr>
            <a:r>
              <a:rPr lang="en-US" sz="5799" spc="-150">
                <a:solidFill>
                  <a:srgbClr val="FFFFFF"/>
                </a:solidFill>
                <a:latin typeface="Roboto Bold"/>
              </a:rPr>
              <a:t>From Interviews</a:t>
            </a:r>
          </a:p>
        </p:txBody>
      </p:sp>
      <p:grpSp>
        <p:nvGrpSpPr>
          <p:cNvPr name="Group 39" id="39"/>
          <p:cNvGrpSpPr/>
          <p:nvPr/>
        </p:nvGrpSpPr>
        <p:grpSpPr>
          <a:xfrm rot="0">
            <a:off x="16416820" y="7867899"/>
            <a:ext cx="333537" cy="83918"/>
            <a:chOff x="0" y="0"/>
            <a:chExt cx="87845" cy="22102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87845" cy="22102"/>
            </a:xfrm>
            <a:custGeom>
              <a:avLst/>
              <a:gdLst/>
              <a:ahLst/>
              <a:cxnLst/>
              <a:rect r="r" b="b" t="t" l="l"/>
              <a:pathLst>
                <a:path h="22102" w="87845">
                  <a:moveTo>
                    <a:pt x="11051" y="0"/>
                  </a:moveTo>
                  <a:lnTo>
                    <a:pt x="76794" y="0"/>
                  </a:lnTo>
                  <a:cubicBezTo>
                    <a:pt x="79725" y="0"/>
                    <a:pt x="82536" y="1164"/>
                    <a:pt x="84608" y="3237"/>
                  </a:cubicBezTo>
                  <a:cubicBezTo>
                    <a:pt x="86681" y="5309"/>
                    <a:pt x="87845" y="8120"/>
                    <a:pt x="87845" y="11051"/>
                  </a:cubicBezTo>
                  <a:lnTo>
                    <a:pt x="87845" y="11051"/>
                  </a:lnTo>
                  <a:cubicBezTo>
                    <a:pt x="87845" y="13982"/>
                    <a:pt x="86681" y="16793"/>
                    <a:pt x="84608" y="18865"/>
                  </a:cubicBezTo>
                  <a:cubicBezTo>
                    <a:pt x="82536" y="20937"/>
                    <a:pt x="79725" y="22102"/>
                    <a:pt x="76794" y="22102"/>
                  </a:cubicBezTo>
                  <a:lnTo>
                    <a:pt x="11051" y="22102"/>
                  </a:lnTo>
                  <a:cubicBezTo>
                    <a:pt x="8120" y="22102"/>
                    <a:pt x="5309" y="20937"/>
                    <a:pt x="3237" y="18865"/>
                  </a:cubicBezTo>
                  <a:cubicBezTo>
                    <a:pt x="1164" y="16793"/>
                    <a:pt x="0" y="13982"/>
                    <a:pt x="0" y="11051"/>
                  </a:cubicBezTo>
                  <a:lnTo>
                    <a:pt x="0" y="11051"/>
                  </a:lnTo>
                  <a:cubicBezTo>
                    <a:pt x="0" y="8120"/>
                    <a:pt x="1164" y="5309"/>
                    <a:pt x="3237" y="3237"/>
                  </a:cubicBezTo>
                  <a:cubicBezTo>
                    <a:pt x="5309" y="1164"/>
                    <a:pt x="8120" y="0"/>
                    <a:pt x="11051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name="TextBox 41" id="41"/>
            <p:cNvSpPr txBox="true"/>
            <p:nvPr/>
          </p:nvSpPr>
          <p:spPr>
            <a:xfrm>
              <a:off x="0" y="-38100"/>
              <a:ext cx="87845" cy="602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51B1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562091" y="1332661"/>
            <a:ext cx="17011089" cy="17011089"/>
          </a:xfrm>
          <a:custGeom>
            <a:avLst/>
            <a:gdLst/>
            <a:ahLst/>
            <a:cxnLst/>
            <a:rect r="r" b="b" t="t" l="l"/>
            <a:pathLst>
              <a:path h="17011089" w="17011089">
                <a:moveTo>
                  <a:pt x="0" y="0"/>
                </a:moveTo>
                <a:lnTo>
                  <a:pt x="17011089" y="0"/>
                </a:lnTo>
                <a:lnTo>
                  <a:pt x="17011089" y="17011089"/>
                </a:lnTo>
                <a:lnTo>
                  <a:pt x="0" y="170110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697147" y="2378512"/>
            <a:ext cx="6500361" cy="6500361"/>
          </a:xfrm>
          <a:custGeom>
            <a:avLst/>
            <a:gdLst/>
            <a:ahLst/>
            <a:cxnLst/>
            <a:rect r="r" b="b" t="t" l="l"/>
            <a:pathLst>
              <a:path h="6500361" w="6500361">
                <a:moveTo>
                  <a:pt x="0" y="0"/>
                </a:moveTo>
                <a:lnTo>
                  <a:pt x="6500361" y="0"/>
                </a:lnTo>
                <a:lnTo>
                  <a:pt x="6500361" y="6500360"/>
                </a:lnTo>
                <a:lnTo>
                  <a:pt x="0" y="65003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8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8188432" y="-11365926"/>
            <a:ext cx="16376864" cy="16376864"/>
          </a:xfrm>
          <a:custGeom>
            <a:avLst/>
            <a:gdLst/>
            <a:ahLst/>
            <a:cxnLst/>
            <a:rect r="r" b="b" t="t" l="l"/>
            <a:pathLst>
              <a:path h="16376864" w="16376864">
                <a:moveTo>
                  <a:pt x="0" y="0"/>
                </a:moveTo>
                <a:lnTo>
                  <a:pt x="16376864" y="0"/>
                </a:lnTo>
                <a:lnTo>
                  <a:pt x="16376864" y="16376864"/>
                </a:lnTo>
                <a:lnTo>
                  <a:pt x="0" y="1637686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0" y="-181655"/>
            <a:ext cx="3952877" cy="5528499"/>
          </a:xfrm>
          <a:custGeom>
            <a:avLst/>
            <a:gdLst/>
            <a:ahLst/>
            <a:cxnLst/>
            <a:rect r="r" b="b" t="t" l="l"/>
            <a:pathLst>
              <a:path h="5528499" w="3952877">
                <a:moveTo>
                  <a:pt x="0" y="0"/>
                </a:moveTo>
                <a:lnTo>
                  <a:pt x="3952877" y="0"/>
                </a:lnTo>
                <a:lnTo>
                  <a:pt x="3952877" y="5528499"/>
                </a:lnTo>
                <a:lnTo>
                  <a:pt x="0" y="552849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1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5971229" y="1089660"/>
            <a:ext cx="1288071" cy="47625"/>
            <a:chOff x="0" y="0"/>
            <a:chExt cx="339245" cy="1254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39245" cy="12543"/>
            </a:xfrm>
            <a:custGeom>
              <a:avLst/>
              <a:gdLst/>
              <a:ahLst/>
              <a:cxnLst/>
              <a:rect r="r" b="b" t="t" l="l"/>
              <a:pathLst>
                <a:path h="12543" w="339245">
                  <a:moveTo>
                    <a:pt x="0" y="0"/>
                  </a:moveTo>
                  <a:lnTo>
                    <a:pt x="339245" y="0"/>
                  </a:lnTo>
                  <a:lnTo>
                    <a:pt x="339245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FFFFFF"/>
            </a:solidFill>
            <a:ln w="2667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339245" cy="506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553134" y="491696"/>
            <a:ext cx="1421636" cy="1421636"/>
          </a:xfrm>
          <a:custGeom>
            <a:avLst/>
            <a:gdLst/>
            <a:ahLst/>
            <a:cxnLst/>
            <a:rect r="r" b="b" t="t" l="l"/>
            <a:pathLst>
              <a:path h="1421636" w="1421636">
                <a:moveTo>
                  <a:pt x="0" y="0"/>
                </a:moveTo>
                <a:lnTo>
                  <a:pt x="1421636" y="0"/>
                </a:lnTo>
                <a:lnTo>
                  <a:pt x="1421636" y="1421636"/>
                </a:lnTo>
                <a:lnTo>
                  <a:pt x="0" y="142163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0250409" y="2044160"/>
            <a:ext cx="7393837" cy="5933554"/>
          </a:xfrm>
          <a:custGeom>
            <a:avLst/>
            <a:gdLst/>
            <a:ahLst/>
            <a:cxnLst/>
            <a:rect r="r" b="b" t="t" l="l"/>
            <a:pathLst>
              <a:path h="5933554" w="7393837">
                <a:moveTo>
                  <a:pt x="0" y="0"/>
                </a:moveTo>
                <a:lnTo>
                  <a:pt x="7393837" y="0"/>
                </a:lnTo>
                <a:lnTo>
                  <a:pt x="7393837" y="5933555"/>
                </a:lnTo>
                <a:lnTo>
                  <a:pt x="0" y="593355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553134" y="4661663"/>
            <a:ext cx="9470384" cy="213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076"/>
              </a:lnSpc>
            </a:pPr>
            <a:r>
              <a:rPr lang="en-US" sz="8592" spc="-223">
                <a:solidFill>
                  <a:srgbClr val="FFFFFF"/>
                </a:solidFill>
                <a:latin typeface="Roboto Bold"/>
              </a:rPr>
              <a:t>User Reluctance Assessment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619593" y="822007"/>
            <a:ext cx="2401397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Roboto"/>
              </a:rPr>
              <a:t>Stakeholders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025080" y="836754"/>
            <a:ext cx="1809114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Roboto"/>
              </a:rPr>
              <a:t>Techniques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646703" y="836754"/>
            <a:ext cx="1809114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Roboto"/>
              </a:rPr>
              <a:t>Results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364638" y="836754"/>
            <a:ext cx="2254955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Roboto"/>
              </a:rPr>
              <a:t>Introduction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5165285" y="352933"/>
            <a:ext cx="2746634" cy="5494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68"/>
              </a:lnSpc>
            </a:pPr>
            <a:r>
              <a:rPr lang="en-US" sz="3120">
                <a:solidFill>
                  <a:srgbClr val="FFFFFF"/>
                </a:solidFill>
                <a:latin typeface="Roboto Bold"/>
              </a:rPr>
              <a:t>Specification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51B1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361288" y="2372581"/>
            <a:ext cx="17011089" cy="17011089"/>
          </a:xfrm>
          <a:custGeom>
            <a:avLst/>
            <a:gdLst/>
            <a:ahLst/>
            <a:cxnLst/>
            <a:rect r="r" b="b" t="t" l="l"/>
            <a:pathLst>
              <a:path h="17011089" w="17011089">
                <a:moveTo>
                  <a:pt x="0" y="0"/>
                </a:moveTo>
                <a:lnTo>
                  <a:pt x="17011089" y="0"/>
                </a:lnTo>
                <a:lnTo>
                  <a:pt x="17011089" y="17011089"/>
                </a:lnTo>
                <a:lnTo>
                  <a:pt x="0" y="170110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697147" y="2378512"/>
            <a:ext cx="6500361" cy="6500361"/>
          </a:xfrm>
          <a:custGeom>
            <a:avLst/>
            <a:gdLst/>
            <a:ahLst/>
            <a:cxnLst/>
            <a:rect r="r" b="b" t="t" l="l"/>
            <a:pathLst>
              <a:path h="6500361" w="6500361">
                <a:moveTo>
                  <a:pt x="0" y="0"/>
                </a:moveTo>
                <a:lnTo>
                  <a:pt x="6500361" y="0"/>
                </a:lnTo>
                <a:lnTo>
                  <a:pt x="6500361" y="6500360"/>
                </a:lnTo>
                <a:lnTo>
                  <a:pt x="0" y="65003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8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1318756" y="1476235"/>
            <a:ext cx="1137396" cy="47625"/>
            <a:chOff x="0" y="0"/>
            <a:chExt cx="299561" cy="1254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99561" cy="12543"/>
            </a:xfrm>
            <a:custGeom>
              <a:avLst/>
              <a:gdLst/>
              <a:ahLst/>
              <a:cxnLst/>
              <a:rect r="r" b="b" t="t" l="l"/>
              <a:pathLst>
                <a:path h="12543" w="299561">
                  <a:moveTo>
                    <a:pt x="0" y="0"/>
                  </a:moveTo>
                  <a:lnTo>
                    <a:pt x="299561" y="0"/>
                  </a:lnTo>
                  <a:lnTo>
                    <a:pt x="299561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47555D"/>
            </a:solidFill>
            <a:ln cap="sq">
              <a:noFill/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299561" cy="506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-817433">
            <a:off x="11068282" y="3495546"/>
            <a:ext cx="7548378" cy="4236527"/>
          </a:xfrm>
          <a:custGeom>
            <a:avLst/>
            <a:gdLst/>
            <a:ahLst/>
            <a:cxnLst/>
            <a:rect r="r" b="b" t="t" l="l"/>
            <a:pathLst>
              <a:path h="4236527" w="7548378">
                <a:moveTo>
                  <a:pt x="0" y="0"/>
                </a:moveTo>
                <a:lnTo>
                  <a:pt x="7548378" y="0"/>
                </a:lnTo>
                <a:lnTo>
                  <a:pt x="7548378" y="4236528"/>
                </a:lnTo>
                <a:lnTo>
                  <a:pt x="0" y="423652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395007" y="2094465"/>
            <a:ext cx="2659557" cy="2505969"/>
            <a:chOff x="0" y="0"/>
            <a:chExt cx="862616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62616" cy="812800"/>
            </a:xfrm>
            <a:custGeom>
              <a:avLst/>
              <a:gdLst/>
              <a:ahLst/>
              <a:cxnLst/>
              <a:rect r="r" b="b" t="t" l="l"/>
              <a:pathLst>
                <a:path h="812800" w="862616">
                  <a:moveTo>
                    <a:pt x="431308" y="0"/>
                  </a:moveTo>
                  <a:cubicBezTo>
                    <a:pt x="193103" y="0"/>
                    <a:pt x="0" y="181951"/>
                    <a:pt x="0" y="406400"/>
                  </a:cubicBezTo>
                  <a:cubicBezTo>
                    <a:pt x="0" y="630849"/>
                    <a:pt x="193103" y="812800"/>
                    <a:pt x="431308" y="812800"/>
                  </a:cubicBezTo>
                  <a:cubicBezTo>
                    <a:pt x="669513" y="812800"/>
                    <a:pt x="862616" y="630849"/>
                    <a:pt x="862616" y="406400"/>
                  </a:cubicBezTo>
                  <a:cubicBezTo>
                    <a:pt x="862616" y="181951"/>
                    <a:pt x="669513" y="0"/>
                    <a:pt x="431308" y="0"/>
                  </a:cubicBezTo>
                  <a:close/>
                </a:path>
              </a:pathLst>
            </a:custGeom>
            <a:solidFill>
              <a:srgbClr val="ECEFF1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80870" y="104775"/>
              <a:ext cx="700875" cy="631825"/>
            </a:xfrm>
            <a:prstGeom prst="rect">
              <a:avLst/>
            </a:prstGeom>
          </p:spPr>
          <p:txBody>
            <a:bodyPr anchor="ctr" rtlCol="false" tIns="24449" lIns="24449" bIns="24449" rIns="24449"/>
            <a:lstStyle/>
            <a:p>
              <a:pPr algn="ctr">
                <a:lnSpc>
                  <a:spcPts val="275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503372" y="2196572"/>
            <a:ext cx="2442827" cy="2301755"/>
            <a:chOff x="0" y="0"/>
            <a:chExt cx="862616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62616" cy="812800"/>
            </a:xfrm>
            <a:custGeom>
              <a:avLst/>
              <a:gdLst/>
              <a:ahLst/>
              <a:cxnLst/>
              <a:rect r="r" b="b" t="t" l="l"/>
              <a:pathLst>
                <a:path h="812800" w="862616">
                  <a:moveTo>
                    <a:pt x="431308" y="0"/>
                  </a:moveTo>
                  <a:cubicBezTo>
                    <a:pt x="193103" y="0"/>
                    <a:pt x="0" y="181951"/>
                    <a:pt x="0" y="406400"/>
                  </a:cubicBezTo>
                  <a:cubicBezTo>
                    <a:pt x="0" y="630849"/>
                    <a:pt x="193103" y="812800"/>
                    <a:pt x="431308" y="812800"/>
                  </a:cubicBezTo>
                  <a:cubicBezTo>
                    <a:pt x="669513" y="812800"/>
                    <a:pt x="862616" y="630849"/>
                    <a:pt x="862616" y="406400"/>
                  </a:cubicBezTo>
                  <a:cubicBezTo>
                    <a:pt x="862616" y="181951"/>
                    <a:pt x="669513" y="0"/>
                    <a:pt x="431308" y="0"/>
                  </a:cubicBezTo>
                  <a:close/>
                </a:path>
              </a:pathLst>
            </a:custGeom>
            <a:blipFill>
              <a:blip r:embed="rId7"/>
              <a:stretch>
                <a:fillRect l="-16715" t="0" r="0" b="-51848"/>
              </a:stretch>
            </a:blip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4317072" y="2094465"/>
            <a:ext cx="2659557" cy="2505969"/>
            <a:chOff x="0" y="0"/>
            <a:chExt cx="862616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62616" cy="812800"/>
            </a:xfrm>
            <a:custGeom>
              <a:avLst/>
              <a:gdLst/>
              <a:ahLst/>
              <a:cxnLst/>
              <a:rect r="r" b="b" t="t" l="l"/>
              <a:pathLst>
                <a:path h="812800" w="862616">
                  <a:moveTo>
                    <a:pt x="431308" y="0"/>
                  </a:moveTo>
                  <a:cubicBezTo>
                    <a:pt x="193103" y="0"/>
                    <a:pt x="0" y="181951"/>
                    <a:pt x="0" y="406400"/>
                  </a:cubicBezTo>
                  <a:cubicBezTo>
                    <a:pt x="0" y="630849"/>
                    <a:pt x="193103" y="812800"/>
                    <a:pt x="431308" y="812800"/>
                  </a:cubicBezTo>
                  <a:cubicBezTo>
                    <a:pt x="669513" y="812800"/>
                    <a:pt x="862616" y="630849"/>
                    <a:pt x="862616" y="406400"/>
                  </a:cubicBezTo>
                  <a:cubicBezTo>
                    <a:pt x="862616" y="181951"/>
                    <a:pt x="669513" y="0"/>
                    <a:pt x="431308" y="0"/>
                  </a:cubicBezTo>
                  <a:close/>
                </a:path>
              </a:pathLst>
            </a:custGeom>
            <a:solidFill>
              <a:srgbClr val="ECEFF1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80870" y="104775"/>
              <a:ext cx="700875" cy="631825"/>
            </a:xfrm>
            <a:prstGeom prst="rect">
              <a:avLst/>
            </a:prstGeom>
          </p:spPr>
          <p:txBody>
            <a:bodyPr anchor="ctr" rtlCol="false" tIns="24449" lIns="24449" bIns="24449" rIns="24449"/>
            <a:lstStyle/>
            <a:p>
              <a:pPr algn="ctr">
                <a:lnSpc>
                  <a:spcPts val="2750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4425437" y="2196572"/>
            <a:ext cx="2442827" cy="2301755"/>
            <a:chOff x="0" y="0"/>
            <a:chExt cx="862616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62616" cy="812800"/>
            </a:xfrm>
            <a:custGeom>
              <a:avLst/>
              <a:gdLst/>
              <a:ahLst/>
              <a:cxnLst/>
              <a:rect r="r" b="b" t="t" l="l"/>
              <a:pathLst>
                <a:path h="812800" w="862616">
                  <a:moveTo>
                    <a:pt x="431308" y="0"/>
                  </a:moveTo>
                  <a:cubicBezTo>
                    <a:pt x="193103" y="0"/>
                    <a:pt x="0" y="181951"/>
                    <a:pt x="0" y="406400"/>
                  </a:cubicBezTo>
                  <a:cubicBezTo>
                    <a:pt x="0" y="630849"/>
                    <a:pt x="193103" y="812800"/>
                    <a:pt x="431308" y="812800"/>
                  </a:cubicBezTo>
                  <a:cubicBezTo>
                    <a:pt x="669513" y="812800"/>
                    <a:pt x="862616" y="630849"/>
                    <a:pt x="862616" y="406400"/>
                  </a:cubicBezTo>
                  <a:cubicBezTo>
                    <a:pt x="862616" y="181951"/>
                    <a:pt x="669513" y="0"/>
                    <a:pt x="431308" y="0"/>
                  </a:cubicBezTo>
                  <a:close/>
                </a:path>
              </a:pathLst>
            </a:custGeom>
            <a:blipFill>
              <a:blip r:embed="rId8"/>
              <a:stretch>
                <a:fillRect l="-45944" t="-130722" r="-106904" b="-127070"/>
              </a:stretch>
            </a:blip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8239137" y="2094465"/>
            <a:ext cx="2659557" cy="2505969"/>
            <a:chOff x="0" y="0"/>
            <a:chExt cx="862616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62616" cy="812800"/>
            </a:xfrm>
            <a:custGeom>
              <a:avLst/>
              <a:gdLst/>
              <a:ahLst/>
              <a:cxnLst/>
              <a:rect r="r" b="b" t="t" l="l"/>
              <a:pathLst>
                <a:path h="812800" w="862616">
                  <a:moveTo>
                    <a:pt x="431308" y="0"/>
                  </a:moveTo>
                  <a:cubicBezTo>
                    <a:pt x="193103" y="0"/>
                    <a:pt x="0" y="181951"/>
                    <a:pt x="0" y="406400"/>
                  </a:cubicBezTo>
                  <a:cubicBezTo>
                    <a:pt x="0" y="630849"/>
                    <a:pt x="193103" y="812800"/>
                    <a:pt x="431308" y="812800"/>
                  </a:cubicBezTo>
                  <a:cubicBezTo>
                    <a:pt x="669513" y="812800"/>
                    <a:pt x="862616" y="630849"/>
                    <a:pt x="862616" y="406400"/>
                  </a:cubicBezTo>
                  <a:cubicBezTo>
                    <a:pt x="862616" y="181951"/>
                    <a:pt x="669513" y="0"/>
                    <a:pt x="431308" y="0"/>
                  </a:cubicBezTo>
                  <a:close/>
                </a:path>
              </a:pathLst>
            </a:custGeom>
            <a:solidFill>
              <a:srgbClr val="ECEFF1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80870" y="104775"/>
              <a:ext cx="700875" cy="631825"/>
            </a:xfrm>
            <a:prstGeom prst="rect">
              <a:avLst/>
            </a:prstGeom>
          </p:spPr>
          <p:txBody>
            <a:bodyPr anchor="ctr" rtlCol="false" tIns="24449" lIns="24449" bIns="24449" rIns="24449"/>
            <a:lstStyle/>
            <a:p>
              <a:pPr algn="ctr">
                <a:lnSpc>
                  <a:spcPts val="2750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8347502" y="2196572"/>
            <a:ext cx="2442827" cy="2301755"/>
            <a:chOff x="0" y="0"/>
            <a:chExt cx="862616" cy="8128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62616" cy="812800"/>
            </a:xfrm>
            <a:custGeom>
              <a:avLst/>
              <a:gdLst/>
              <a:ahLst/>
              <a:cxnLst/>
              <a:rect r="r" b="b" t="t" l="l"/>
              <a:pathLst>
                <a:path h="812800" w="862616">
                  <a:moveTo>
                    <a:pt x="431308" y="0"/>
                  </a:moveTo>
                  <a:cubicBezTo>
                    <a:pt x="193103" y="0"/>
                    <a:pt x="0" y="181951"/>
                    <a:pt x="0" y="406400"/>
                  </a:cubicBezTo>
                  <a:cubicBezTo>
                    <a:pt x="0" y="630849"/>
                    <a:pt x="193103" y="812800"/>
                    <a:pt x="431308" y="812800"/>
                  </a:cubicBezTo>
                  <a:cubicBezTo>
                    <a:pt x="669513" y="812800"/>
                    <a:pt x="862616" y="630849"/>
                    <a:pt x="862616" y="406400"/>
                  </a:cubicBezTo>
                  <a:cubicBezTo>
                    <a:pt x="862616" y="181951"/>
                    <a:pt x="669513" y="0"/>
                    <a:pt x="431308" y="0"/>
                  </a:cubicBezTo>
                  <a:close/>
                </a:path>
              </a:pathLst>
            </a:custGeom>
            <a:blipFill>
              <a:blip r:embed="rId9"/>
              <a:stretch>
                <a:fillRect l="-43011" t="-102711" r="-36051" b="-50672"/>
              </a:stretch>
            </a:blipFill>
          </p:spPr>
        </p:sp>
      </p:grpSp>
      <p:grpSp>
        <p:nvGrpSpPr>
          <p:cNvPr name="Group 23" id="23"/>
          <p:cNvGrpSpPr/>
          <p:nvPr/>
        </p:nvGrpSpPr>
        <p:grpSpPr>
          <a:xfrm rot="0">
            <a:off x="2246360" y="5613810"/>
            <a:ext cx="2659557" cy="2505969"/>
            <a:chOff x="0" y="0"/>
            <a:chExt cx="862616" cy="8128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62616" cy="812800"/>
            </a:xfrm>
            <a:custGeom>
              <a:avLst/>
              <a:gdLst/>
              <a:ahLst/>
              <a:cxnLst/>
              <a:rect r="r" b="b" t="t" l="l"/>
              <a:pathLst>
                <a:path h="812800" w="862616">
                  <a:moveTo>
                    <a:pt x="431308" y="0"/>
                  </a:moveTo>
                  <a:cubicBezTo>
                    <a:pt x="193103" y="0"/>
                    <a:pt x="0" y="181951"/>
                    <a:pt x="0" y="406400"/>
                  </a:cubicBezTo>
                  <a:cubicBezTo>
                    <a:pt x="0" y="630849"/>
                    <a:pt x="193103" y="812800"/>
                    <a:pt x="431308" y="812800"/>
                  </a:cubicBezTo>
                  <a:cubicBezTo>
                    <a:pt x="669513" y="812800"/>
                    <a:pt x="862616" y="630849"/>
                    <a:pt x="862616" y="406400"/>
                  </a:cubicBezTo>
                  <a:cubicBezTo>
                    <a:pt x="862616" y="181951"/>
                    <a:pt x="669513" y="0"/>
                    <a:pt x="431308" y="0"/>
                  </a:cubicBezTo>
                  <a:close/>
                </a:path>
              </a:pathLst>
            </a:custGeom>
            <a:solidFill>
              <a:srgbClr val="ECEFF1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80870" y="104775"/>
              <a:ext cx="700875" cy="631825"/>
            </a:xfrm>
            <a:prstGeom prst="rect">
              <a:avLst/>
            </a:prstGeom>
          </p:spPr>
          <p:txBody>
            <a:bodyPr anchor="ctr" rtlCol="false" tIns="24449" lIns="24449" bIns="24449" rIns="24449"/>
            <a:lstStyle/>
            <a:p>
              <a:pPr algn="ctr">
                <a:lnSpc>
                  <a:spcPts val="2750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2354726" y="5715917"/>
            <a:ext cx="2442827" cy="2301755"/>
            <a:chOff x="0" y="0"/>
            <a:chExt cx="862616" cy="8128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62616" cy="812800"/>
            </a:xfrm>
            <a:custGeom>
              <a:avLst/>
              <a:gdLst/>
              <a:ahLst/>
              <a:cxnLst/>
              <a:rect r="r" b="b" t="t" l="l"/>
              <a:pathLst>
                <a:path h="812800" w="862616">
                  <a:moveTo>
                    <a:pt x="431308" y="0"/>
                  </a:moveTo>
                  <a:cubicBezTo>
                    <a:pt x="193103" y="0"/>
                    <a:pt x="0" y="181951"/>
                    <a:pt x="0" y="406400"/>
                  </a:cubicBezTo>
                  <a:cubicBezTo>
                    <a:pt x="0" y="630849"/>
                    <a:pt x="193103" y="812800"/>
                    <a:pt x="431308" y="812800"/>
                  </a:cubicBezTo>
                  <a:cubicBezTo>
                    <a:pt x="669513" y="812800"/>
                    <a:pt x="862616" y="630849"/>
                    <a:pt x="862616" y="406400"/>
                  </a:cubicBezTo>
                  <a:cubicBezTo>
                    <a:pt x="862616" y="181951"/>
                    <a:pt x="669513" y="0"/>
                    <a:pt x="431308" y="0"/>
                  </a:cubicBezTo>
                  <a:close/>
                </a:path>
              </a:pathLst>
            </a:custGeom>
            <a:blipFill>
              <a:blip r:embed="rId10"/>
              <a:stretch>
                <a:fillRect l="-28856" t="-39128" r="-36183" b="-126182"/>
              </a:stretch>
            </a:blipFill>
          </p:spPr>
        </p:sp>
      </p:grpSp>
      <p:grpSp>
        <p:nvGrpSpPr>
          <p:cNvPr name="Group 28" id="28"/>
          <p:cNvGrpSpPr/>
          <p:nvPr/>
        </p:nvGrpSpPr>
        <p:grpSpPr>
          <a:xfrm rot="0">
            <a:off x="6539593" y="5613810"/>
            <a:ext cx="2659557" cy="2505969"/>
            <a:chOff x="0" y="0"/>
            <a:chExt cx="862616" cy="81280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862616" cy="812800"/>
            </a:xfrm>
            <a:custGeom>
              <a:avLst/>
              <a:gdLst/>
              <a:ahLst/>
              <a:cxnLst/>
              <a:rect r="r" b="b" t="t" l="l"/>
              <a:pathLst>
                <a:path h="812800" w="862616">
                  <a:moveTo>
                    <a:pt x="431308" y="0"/>
                  </a:moveTo>
                  <a:cubicBezTo>
                    <a:pt x="193103" y="0"/>
                    <a:pt x="0" y="181951"/>
                    <a:pt x="0" y="406400"/>
                  </a:cubicBezTo>
                  <a:cubicBezTo>
                    <a:pt x="0" y="630849"/>
                    <a:pt x="193103" y="812800"/>
                    <a:pt x="431308" y="812800"/>
                  </a:cubicBezTo>
                  <a:cubicBezTo>
                    <a:pt x="669513" y="812800"/>
                    <a:pt x="862616" y="630849"/>
                    <a:pt x="862616" y="406400"/>
                  </a:cubicBezTo>
                  <a:cubicBezTo>
                    <a:pt x="862616" y="181951"/>
                    <a:pt x="669513" y="0"/>
                    <a:pt x="431308" y="0"/>
                  </a:cubicBezTo>
                  <a:close/>
                </a:path>
              </a:pathLst>
            </a:custGeom>
            <a:solidFill>
              <a:srgbClr val="ECEFF1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80870" y="104775"/>
              <a:ext cx="700875" cy="631825"/>
            </a:xfrm>
            <a:prstGeom prst="rect">
              <a:avLst/>
            </a:prstGeom>
          </p:spPr>
          <p:txBody>
            <a:bodyPr anchor="ctr" rtlCol="false" tIns="24449" lIns="24449" bIns="24449" rIns="24449"/>
            <a:lstStyle/>
            <a:p>
              <a:pPr algn="ctr">
                <a:lnSpc>
                  <a:spcPts val="2750"/>
                </a:lnSpc>
              </a:pP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6647958" y="5715917"/>
            <a:ext cx="2442827" cy="2301755"/>
            <a:chOff x="0" y="0"/>
            <a:chExt cx="862616" cy="812800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862616" cy="812800"/>
            </a:xfrm>
            <a:custGeom>
              <a:avLst/>
              <a:gdLst/>
              <a:ahLst/>
              <a:cxnLst/>
              <a:rect r="r" b="b" t="t" l="l"/>
              <a:pathLst>
                <a:path h="812800" w="862616">
                  <a:moveTo>
                    <a:pt x="431308" y="0"/>
                  </a:moveTo>
                  <a:cubicBezTo>
                    <a:pt x="193103" y="0"/>
                    <a:pt x="0" y="181951"/>
                    <a:pt x="0" y="406400"/>
                  </a:cubicBezTo>
                  <a:cubicBezTo>
                    <a:pt x="0" y="630849"/>
                    <a:pt x="193103" y="812800"/>
                    <a:pt x="431308" y="812800"/>
                  </a:cubicBezTo>
                  <a:cubicBezTo>
                    <a:pt x="669513" y="812800"/>
                    <a:pt x="862616" y="630849"/>
                    <a:pt x="862616" y="406400"/>
                  </a:cubicBezTo>
                  <a:cubicBezTo>
                    <a:pt x="862616" y="181951"/>
                    <a:pt x="669513" y="0"/>
                    <a:pt x="431308" y="0"/>
                  </a:cubicBezTo>
                  <a:close/>
                </a:path>
              </a:pathLst>
            </a:custGeom>
            <a:blipFill>
              <a:blip r:embed="rId11"/>
              <a:stretch>
                <a:fillRect l="-30504" t="-60127" r="-31230" b="-68736"/>
              </a:stretch>
            </a:blipFill>
          </p:spPr>
        </p:sp>
      </p:grpSp>
      <p:grpSp>
        <p:nvGrpSpPr>
          <p:cNvPr name="Group 33" id="33"/>
          <p:cNvGrpSpPr/>
          <p:nvPr/>
        </p:nvGrpSpPr>
        <p:grpSpPr>
          <a:xfrm rot="0">
            <a:off x="395007" y="4723957"/>
            <a:ext cx="2638608" cy="766330"/>
            <a:chOff x="0" y="0"/>
            <a:chExt cx="812800" cy="236061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812800" cy="236061"/>
            </a:xfrm>
            <a:custGeom>
              <a:avLst/>
              <a:gdLst/>
              <a:ahLst/>
              <a:cxnLst/>
              <a:rect r="r" b="b" t="t" l="l"/>
              <a:pathLst>
                <a:path h="236061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36061"/>
                  </a:lnTo>
                  <a:lnTo>
                    <a:pt x="0" y="236061"/>
                  </a:lnTo>
                  <a:close/>
                </a:path>
              </a:pathLst>
            </a:custGeom>
            <a:solidFill>
              <a:srgbClr val="00569E"/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0" y="28575"/>
              <a:ext cx="812800" cy="207486"/>
            </a:xfrm>
            <a:prstGeom prst="rect">
              <a:avLst/>
            </a:prstGeom>
          </p:spPr>
          <p:txBody>
            <a:bodyPr anchor="ctr" rtlCol="false" tIns="47646" lIns="47646" bIns="47646" rIns="47646"/>
            <a:lstStyle/>
            <a:p>
              <a:pPr algn="ctr">
                <a:lnSpc>
                  <a:spcPts val="2750"/>
                </a:lnSpc>
              </a:pPr>
              <a:r>
                <a:rPr lang="en-US" sz="2500">
                  <a:solidFill>
                    <a:srgbClr val="FFFFFF"/>
                  </a:solidFill>
                  <a:latin typeface="Helvetica World Bold"/>
                </a:rPr>
                <a:t>Atsafac Agafina</a:t>
              </a: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4562800" y="4723957"/>
            <a:ext cx="2638608" cy="766330"/>
            <a:chOff x="0" y="0"/>
            <a:chExt cx="812800" cy="236061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812800" cy="236061"/>
            </a:xfrm>
            <a:custGeom>
              <a:avLst/>
              <a:gdLst/>
              <a:ahLst/>
              <a:cxnLst/>
              <a:rect r="r" b="b" t="t" l="l"/>
              <a:pathLst>
                <a:path h="236061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36061"/>
                  </a:lnTo>
                  <a:lnTo>
                    <a:pt x="0" y="236061"/>
                  </a:lnTo>
                  <a:close/>
                </a:path>
              </a:pathLst>
            </a:custGeom>
            <a:solidFill>
              <a:srgbClr val="00569E"/>
            </a:solidFill>
          </p:spPr>
        </p:sp>
        <p:sp>
          <p:nvSpPr>
            <p:cNvPr name="TextBox 38" id="38"/>
            <p:cNvSpPr txBox="true"/>
            <p:nvPr/>
          </p:nvSpPr>
          <p:spPr>
            <a:xfrm>
              <a:off x="0" y="28575"/>
              <a:ext cx="812800" cy="207486"/>
            </a:xfrm>
            <a:prstGeom prst="rect">
              <a:avLst/>
            </a:prstGeom>
          </p:spPr>
          <p:txBody>
            <a:bodyPr anchor="ctr" rtlCol="false" tIns="47646" lIns="47646" bIns="47646" rIns="47646"/>
            <a:lstStyle/>
            <a:p>
              <a:pPr algn="ctr">
                <a:lnSpc>
                  <a:spcPts val="2750"/>
                </a:lnSpc>
              </a:pPr>
              <a:r>
                <a:rPr lang="en-US" sz="2500">
                  <a:solidFill>
                    <a:srgbClr val="FFFFFF"/>
                  </a:solidFill>
                  <a:latin typeface="Helvetica World Bold"/>
                </a:rPr>
                <a:t>Nguepi Paterson</a:t>
              </a:r>
            </a:p>
          </p:txBody>
        </p:sp>
      </p:grpSp>
      <p:grpSp>
        <p:nvGrpSpPr>
          <p:cNvPr name="Group 39" id="39"/>
          <p:cNvGrpSpPr/>
          <p:nvPr/>
        </p:nvGrpSpPr>
        <p:grpSpPr>
          <a:xfrm rot="0">
            <a:off x="8431469" y="4723957"/>
            <a:ext cx="2638608" cy="766330"/>
            <a:chOff x="0" y="0"/>
            <a:chExt cx="812800" cy="236061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812800" cy="236061"/>
            </a:xfrm>
            <a:custGeom>
              <a:avLst/>
              <a:gdLst/>
              <a:ahLst/>
              <a:cxnLst/>
              <a:rect r="r" b="b" t="t" l="l"/>
              <a:pathLst>
                <a:path h="236061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36061"/>
                  </a:lnTo>
                  <a:lnTo>
                    <a:pt x="0" y="236061"/>
                  </a:lnTo>
                  <a:close/>
                </a:path>
              </a:pathLst>
            </a:custGeom>
            <a:solidFill>
              <a:srgbClr val="00569E"/>
            </a:solidFill>
          </p:spPr>
        </p:sp>
        <p:sp>
          <p:nvSpPr>
            <p:cNvPr name="TextBox 41" id="41"/>
            <p:cNvSpPr txBox="true"/>
            <p:nvPr/>
          </p:nvSpPr>
          <p:spPr>
            <a:xfrm>
              <a:off x="0" y="28575"/>
              <a:ext cx="812800" cy="207486"/>
            </a:xfrm>
            <a:prstGeom prst="rect">
              <a:avLst/>
            </a:prstGeom>
          </p:spPr>
          <p:txBody>
            <a:bodyPr anchor="ctr" rtlCol="false" tIns="47646" lIns="47646" bIns="47646" rIns="47646"/>
            <a:lstStyle/>
            <a:p>
              <a:pPr algn="ctr">
                <a:lnSpc>
                  <a:spcPts val="2750"/>
                </a:lnSpc>
              </a:pPr>
              <a:r>
                <a:rPr lang="en-US" sz="2500">
                  <a:solidFill>
                    <a:srgbClr val="FFFFFF"/>
                  </a:solidFill>
                  <a:latin typeface="Helvetica World Bold"/>
                </a:rPr>
                <a:t>Negue Kwaham </a:t>
              </a:r>
            </a:p>
          </p:txBody>
        </p:sp>
      </p:grpSp>
      <p:grpSp>
        <p:nvGrpSpPr>
          <p:cNvPr name="Group 42" id="42"/>
          <p:cNvGrpSpPr/>
          <p:nvPr/>
        </p:nvGrpSpPr>
        <p:grpSpPr>
          <a:xfrm rot="0">
            <a:off x="2267309" y="8241937"/>
            <a:ext cx="2638608" cy="766330"/>
            <a:chOff x="0" y="0"/>
            <a:chExt cx="812800" cy="236061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812800" cy="236061"/>
            </a:xfrm>
            <a:custGeom>
              <a:avLst/>
              <a:gdLst/>
              <a:ahLst/>
              <a:cxnLst/>
              <a:rect r="r" b="b" t="t" l="l"/>
              <a:pathLst>
                <a:path h="236061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36061"/>
                  </a:lnTo>
                  <a:lnTo>
                    <a:pt x="0" y="236061"/>
                  </a:lnTo>
                  <a:close/>
                </a:path>
              </a:pathLst>
            </a:custGeom>
            <a:solidFill>
              <a:srgbClr val="00569E"/>
            </a:solidFill>
          </p:spPr>
        </p:sp>
        <p:sp>
          <p:nvSpPr>
            <p:cNvPr name="TextBox 44" id="44"/>
            <p:cNvSpPr txBox="true"/>
            <p:nvPr/>
          </p:nvSpPr>
          <p:spPr>
            <a:xfrm>
              <a:off x="0" y="28575"/>
              <a:ext cx="812800" cy="207486"/>
            </a:xfrm>
            <a:prstGeom prst="rect">
              <a:avLst/>
            </a:prstGeom>
          </p:spPr>
          <p:txBody>
            <a:bodyPr anchor="ctr" rtlCol="false" tIns="47646" lIns="47646" bIns="47646" rIns="47646"/>
            <a:lstStyle/>
            <a:p>
              <a:pPr algn="ctr">
                <a:lnSpc>
                  <a:spcPts val="2750"/>
                </a:lnSpc>
              </a:pPr>
              <a:r>
                <a:rPr lang="en-US" sz="2500">
                  <a:solidFill>
                    <a:srgbClr val="FFFFFF"/>
                  </a:solidFill>
                  <a:latin typeface="Helvetica World Bold"/>
                </a:rPr>
                <a:t>Stephane Merci</a:t>
              </a:r>
            </a:p>
          </p:txBody>
        </p:sp>
      </p:grpSp>
      <p:grpSp>
        <p:nvGrpSpPr>
          <p:cNvPr name="Group 45" id="45"/>
          <p:cNvGrpSpPr/>
          <p:nvPr/>
        </p:nvGrpSpPr>
        <p:grpSpPr>
          <a:xfrm rot="0">
            <a:off x="6560542" y="8241937"/>
            <a:ext cx="2638608" cy="766330"/>
            <a:chOff x="0" y="0"/>
            <a:chExt cx="812800" cy="236061"/>
          </a:xfrm>
        </p:grpSpPr>
        <p:sp>
          <p:nvSpPr>
            <p:cNvPr name="Freeform 46" id="46"/>
            <p:cNvSpPr/>
            <p:nvPr/>
          </p:nvSpPr>
          <p:spPr>
            <a:xfrm flipH="false" flipV="false" rot="0">
              <a:off x="0" y="0"/>
              <a:ext cx="812800" cy="236061"/>
            </a:xfrm>
            <a:custGeom>
              <a:avLst/>
              <a:gdLst/>
              <a:ahLst/>
              <a:cxnLst/>
              <a:rect r="r" b="b" t="t" l="l"/>
              <a:pathLst>
                <a:path h="236061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36061"/>
                  </a:lnTo>
                  <a:lnTo>
                    <a:pt x="0" y="236061"/>
                  </a:lnTo>
                  <a:close/>
                </a:path>
              </a:pathLst>
            </a:custGeom>
            <a:solidFill>
              <a:srgbClr val="00569E"/>
            </a:solidFill>
          </p:spPr>
        </p:sp>
        <p:sp>
          <p:nvSpPr>
            <p:cNvPr name="TextBox 47" id="47"/>
            <p:cNvSpPr txBox="true"/>
            <p:nvPr/>
          </p:nvSpPr>
          <p:spPr>
            <a:xfrm>
              <a:off x="0" y="28575"/>
              <a:ext cx="812800" cy="207486"/>
            </a:xfrm>
            <a:prstGeom prst="rect">
              <a:avLst/>
            </a:prstGeom>
          </p:spPr>
          <p:txBody>
            <a:bodyPr anchor="ctr" rtlCol="false" tIns="47646" lIns="47646" bIns="47646" rIns="47646"/>
            <a:lstStyle/>
            <a:p>
              <a:pPr algn="ctr">
                <a:lnSpc>
                  <a:spcPts val="2750"/>
                </a:lnSpc>
              </a:pPr>
              <a:r>
                <a:rPr lang="en-US" sz="2500">
                  <a:solidFill>
                    <a:srgbClr val="FFFFFF"/>
                  </a:solidFill>
                  <a:latin typeface="Helvetica World Bold"/>
                </a:rPr>
                <a:t>Kamdem Gilles</a:t>
              </a:r>
            </a:p>
          </p:txBody>
        </p:sp>
      </p:grpSp>
      <p:sp>
        <p:nvSpPr>
          <p:cNvPr name="TextBox 48" id="48"/>
          <p:cNvSpPr txBox="true"/>
          <p:nvPr/>
        </p:nvSpPr>
        <p:spPr>
          <a:xfrm rot="0">
            <a:off x="11887454" y="1918150"/>
            <a:ext cx="9470384" cy="11088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076"/>
              </a:lnSpc>
            </a:pPr>
            <a:r>
              <a:rPr lang="en-US" sz="8592" spc="-223">
                <a:solidFill>
                  <a:srgbClr val="FFFFFF"/>
                </a:solidFill>
                <a:latin typeface="Roboto Bold"/>
              </a:rPr>
              <a:t>Thank You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1113239" y="741035"/>
            <a:ext cx="6624395" cy="5086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29"/>
              </a:lnSpc>
            </a:pPr>
            <a:r>
              <a:rPr lang="en-US" sz="2949">
                <a:solidFill>
                  <a:srgbClr val="FFFFFF"/>
                </a:solidFill>
                <a:latin typeface="Roboto Bold"/>
              </a:rPr>
              <a:t>GROUP 8 CORE TEAM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51B1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697147" y="4171690"/>
            <a:ext cx="10173221" cy="10173221"/>
          </a:xfrm>
          <a:custGeom>
            <a:avLst/>
            <a:gdLst/>
            <a:ahLst/>
            <a:cxnLst/>
            <a:rect r="r" b="b" t="t" l="l"/>
            <a:pathLst>
              <a:path h="10173221" w="10173221">
                <a:moveTo>
                  <a:pt x="0" y="0"/>
                </a:moveTo>
                <a:lnTo>
                  <a:pt x="10173221" y="0"/>
                </a:lnTo>
                <a:lnTo>
                  <a:pt x="10173221" y="10173220"/>
                </a:lnTo>
                <a:lnTo>
                  <a:pt x="0" y="101732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753756" y="1276985"/>
            <a:ext cx="17011089" cy="17011089"/>
          </a:xfrm>
          <a:custGeom>
            <a:avLst/>
            <a:gdLst/>
            <a:ahLst/>
            <a:cxnLst/>
            <a:rect r="r" b="b" t="t" l="l"/>
            <a:pathLst>
              <a:path h="17011089" w="17011089">
                <a:moveTo>
                  <a:pt x="0" y="0"/>
                </a:moveTo>
                <a:lnTo>
                  <a:pt x="17011088" y="0"/>
                </a:lnTo>
                <a:lnTo>
                  <a:pt x="17011088" y="17011089"/>
                </a:lnTo>
                <a:lnTo>
                  <a:pt x="0" y="1701108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-10235127" y="-9474307"/>
            <a:ext cx="16376864" cy="16376864"/>
          </a:xfrm>
          <a:custGeom>
            <a:avLst/>
            <a:gdLst/>
            <a:ahLst/>
            <a:cxnLst/>
            <a:rect r="r" b="b" t="t" l="l"/>
            <a:pathLst>
              <a:path h="16376864" w="16376864">
                <a:moveTo>
                  <a:pt x="0" y="0"/>
                </a:moveTo>
                <a:lnTo>
                  <a:pt x="16376863" y="0"/>
                </a:lnTo>
                <a:lnTo>
                  <a:pt x="16376863" y="16376864"/>
                </a:lnTo>
                <a:lnTo>
                  <a:pt x="0" y="1637686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512513" y="8180050"/>
            <a:ext cx="2265634" cy="835414"/>
            <a:chOff x="0" y="0"/>
            <a:chExt cx="596710" cy="22002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96710" cy="220027"/>
            </a:xfrm>
            <a:custGeom>
              <a:avLst/>
              <a:gdLst/>
              <a:ahLst/>
              <a:cxnLst/>
              <a:rect r="r" b="b" t="t" l="l"/>
              <a:pathLst>
                <a:path h="220027" w="596710">
                  <a:moveTo>
                    <a:pt x="110013" y="0"/>
                  </a:moveTo>
                  <a:lnTo>
                    <a:pt x="486697" y="0"/>
                  </a:lnTo>
                  <a:cubicBezTo>
                    <a:pt x="547456" y="0"/>
                    <a:pt x="596710" y="49255"/>
                    <a:pt x="596710" y="110013"/>
                  </a:cubicBezTo>
                  <a:lnTo>
                    <a:pt x="596710" y="110013"/>
                  </a:lnTo>
                  <a:cubicBezTo>
                    <a:pt x="596710" y="170772"/>
                    <a:pt x="547456" y="220027"/>
                    <a:pt x="486697" y="220027"/>
                  </a:cubicBezTo>
                  <a:lnTo>
                    <a:pt x="110013" y="220027"/>
                  </a:lnTo>
                  <a:cubicBezTo>
                    <a:pt x="49255" y="220027"/>
                    <a:pt x="0" y="170772"/>
                    <a:pt x="0" y="110013"/>
                  </a:cubicBezTo>
                  <a:lnTo>
                    <a:pt x="0" y="110013"/>
                  </a:lnTo>
                  <a:cubicBezTo>
                    <a:pt x="0" y="49255"/>
                    <a:pt x="49255" y="0"/>
                    <a:pt x="110013" y="0"/>
                  </a:cubicBezTo>
                  <a:close/>
                </a:path>
              </a:pathLst>
            </a:custGeom>
            <a:solidFill>
              <a:srgbClr val="00FFFC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596710" cy="2581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876944" y="8442815"/>
            <a:ext cx="218106" cy="271783"/>
          </a:xfrm>
          <a:custGeom>
            <a:avLst/>
            <a:gdLst/>
            <a:ahLst/>
            <a:cxnLst/>
            <a:rect r="r" b="b" t="t" l="l"/>
            <a:pathLst>
              <a:path h="271783" w="218106">
                <a:moveTo>
                  <a:pt x="0" y="0"/>
                </a:moveTo>
                <a:lnTo>
                  <a:pt x="218106" y="0"/>
                </a:lnTo>
                <a:lnTo>
                  <a:pt x="218106" y="271783"/>
                </a:lnTo>
                <a:lnTo>
                  <a:pt x="0" y="27178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8000905" y="1392478"/>
            <a:ext cx="1137396" cy="47625"/>
            <a:chOff x="0" y="0"/>
            <a:chExt cx="299561" cy="1254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99561" cy="12543"/>
            </a:xfrm>
            <a:custGeom>
              <a:avLst/>
              <a:gdLst/>
              <a:ahLst/>
              <a:cxnLst/>
              <a:rect r="r" b="b" t="t" l="l"/>
              <a:pathLst>
                <a:path h="12543" w="299561">
                  <a:moveTo>
                    <a:pt x="0" y="0"/>
                  </a:moveTo>
                  <a:lnTo>
                    <a:pt x="299561" y="0"/>
                  </a:lnTo>
                  <a:lnTo>
                    <a:pt x="299561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FFFFFF"/>
            </a:solidFill>
            <a:ln w="2667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299561" cy="506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10385510" y="2064684"/>
            <a:ext cx="7193616" cy="7193616"/>
          </a:xfrm>
          <a:custGeom>
            <a:avLst/>
            <a:gdLst/>
            <a:ahLst/>
            <a:cxnLst/>
            <a:rect r="r" b="b" t="t" l="l"/>
            <a:pathLst>
              <a:path h="7193616" w="7193616">
                <a:moveTo>
                  <a:pt x="0" y="0"/>
                </a:moveTo>
                <a:lnTo>
                  <a:pt x="7193616" y="0"/>
                </a:lnTo>
                <a:lnTo>
                  <a:pt x="7193616" y="7193616"/>
                </a:lnTo>
                <a:lnTo>
                  <a:pt x="0" y="719361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663880" y="8382399"/>
            <a:ext cx="594871" cy="392615"/>
          </a:xfrm>
          <a:custGeom>
            <a:avLst/>
            <a:gdLst/>
            <a:ahLst/>
            <a:cxnLst/>
            <a:rect r="r" b="b" t="t" l="l"/>
            <a:pathLst>
              <a:path h="392615" w="594871">
                <a:moveTo>
                  <a:pt x="0" y="0"/>
                </a:moveTo>
                <a:lnTo>
                  <a:pt x="594871" y="0"/>
                </a:lnTo>
                <a:lnTo>
                  <a:pt x="594871" y="392615"/>
                </a:lnTo>
                <a:lnTo>
                  <a:pt x="0" y="39261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082272" y="2068753"/>
            <a:ext cx="7761124" cy="13345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791"/>
              </a:lnSpc>
            </a:pPr>
            <a:r>
              <a:rPr lang="en-US" sz="10416" spc="-270">
                <a:solidFill>
                  <a:srgbClr val="FFFFFF"/>
                </a:solidFill>
                <a:latin typeface="Roboto Bold"/>
              </a:rPr>
              <a:t>Requirement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86106" y="5082647"/>
            <a:ext cx="7952195" cy="28460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779"/>
              </a:lnSpc>
            </a:pPr>
            <a:r>
              <a:rPr lang="en-US" sz="2700">
                <a:solidFill>
                  <a:srgbClr val="FFFFFF"/>
                </a:solidFill>
                <a:latin typeface="Roboto"/>
              </a:rPr>
              <a:t>In today’s fast- growing world, road safety and awareness are of paramount importance. With the increasing number of vehicles on the road, it has become essential to have real-time information about the road state and road signs to ensure a safe and efficient journey. 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095050" y="8385665"/>
            <a:ext cx="1399255" cy="3987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151B1F"/>
                </a:solidFill>
                <a:latin typeface="Roboto Bold"/>
              </a:rPr>
              <a:t>Next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107882" y="3470530"/>
            <a:ext cx="7487331" cy="12882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446"/>
              </a:lnSpc>
            </a:pPr>
            <a:r>
              <a:rPr lang="en-US" sz="10049" spc="-261">
                <a:solidFill>
                  <a:srgbClr val="FFFFFF"/>
                </a:solidFill>
                <a:latin typeface="Roboto Bold"/>
              </a:rPr>
              <a:t>Gathering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856465" y="836754"/>
            <a:ext cx="2094864" cy="3657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Roboto"/>
              </a:rPr>
              <a:t>Stakeholders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2025080" y="836754"/>
            <a:ext cx="1809114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Roboto"/>
              </a:rPr>
              <a:t>Techniques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3619361" y="843076"/>
            <a:ext cx="1809114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Roboto"/>
              </a:rPr>
              <a:t>Results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7389511" y="571529"/>
            <a:ext cx="2254955" cy="549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62"/>
              </a:lnSpc>
            </a:pPr>
            <a:r>
              <a:rPr lang="en-US" sz="3116">
                <a:solidFill>
                  <a:srgbClr val="FFFFFF"/>
                </a:solidFill>
                <a:latin typeface="Roboto Bold"/>
              </a:rPr>
              <a:t>Introduction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5300427" y="836754"/>
            <a:ext cx="2278698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Roboto"/>
              </a:rPr>
              <a:t>specifications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51B1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697147" y="4171690"/>
            <a:ext cx="10173221" cy="10173221"/>
          </a:xfrm>
          <a:custGeom>
            <a:avLst/>
            <a:gdLst/>
            <a:ahLst/>
            <a:cxnLst/>
            <a:rect r="r" b="b" t="t" l="l"/>
            <a:pathLst>
              <a:path h="10173221" w="10173221">
                <a:moveTo>
                  <a:pt x="0" y="0"/>
                </a:moveTo>
                <a:lnTo>
                  <a:pt x="10173221" y="0"/>
                </a:lnTo>
                <a:lnTo>
                  <a:pt x="10173221" y="10173220"/>
                </a:lnTo>
                <a:lnTo>
                  <a:pt x="0" y="101732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753756" y="1276985"/>
            <a:ext cx="17011089" cy="17011089"/>
          </a:xfrm>
          <a:custGeom>
            <a:avLst/>
            <a:gdLst/>
            <a:ahLst/>
            <a:cxnLst/>
            <a:rect r="r" b="b" t="t" l="l"/>
            <a:pathLst>
              <a:path h="17011089" w="17011089">
                <a:moveTo>
                  <a:pt x="0" y="0"/>
                </a:moveTo>
                <a:lnTo>
                  <a:pt x="17011088" y="0"/>
                </a:lnTo>
                <a:lnTo>
                  <a:pt x="17011088" y="17011089"/>
                </a:lnTo>
                <a:lnTo>
                  <a:pt x="0" y="1701108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4" id="4"/>
          <p:cNvGrpSpPr/>
          <p:nvPr/>
        </p:nvGrpSpPr>
        <p:grpSpPr>
          <a:xfrm rot="0">
            <a:off x="8000905" y="1392478"/>
            <a:ext cx="1137396" cy="47625"/>
            <a:chOff x="0" y="0"/>
            <a:chExt cx="299561" cy="1254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99561" cy="12543"/>
            </a:xfrm>
            <a:custGeom>
              <a:avLst/>
              <a:gdLst/>
              <a:ahLst/>
              <a:cxnLst/>
              <a:rect r="r" b="b" t="t" l="l"/>
              <a:pathLst>
                <a:path h="12543" w="299561">
                  <a:moveTo>
                    <a:pt x="0" y="0"/>
                  </a:moveTo>
                  <a:lnTo>
                    <a:pt x="299561" y="0"/>
                  </a:lnTo>
                  <a:lnTo>
                    <a:pt x="299561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FFFFFF"/>
            </a:solidFill>
            <a:ln w="2667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299561" cy="506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9644466" y="2514823"/>
            <a:ext cx="7193616" cy="7193616"/>
          </a:xfrm>
          <a:custGeom>
            <a:avLst/>
            <a:gdLst/>
            <a:ahLst/>
            <a:cxnLst/>
            <a:rect r="r" b="b" t="t" l="l"/>
            <a:pathLst>
              <a:path h="7193616" w="7193616">
                <a:moveTo>
                  <a:pt x="0" y="0"/>
                </a:moveTo>
                <a:lnTo>
                  <a:pt x="7193616" y="0"/>
                </a:lnTo>
                <a:lnTo>
                  <a:pt x="7193616" y="7193616"/>
                </a:lnTo>
                <a:lnTo>
                  <a:pt x="0" y="719361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82272" y="3604092"/>
            <a:ext cx="5335923" cy="6178437"/>
          </a:xfrm>
          <a:custGeom>
            <a:avLst/>
            <a:gdLst/>
            <a:ahLst/>
            <a:cxnLst/>
            <a:rect r="r" b="b" t="t" l="l"/>
            <a:pathLst>
              <a:path h="6178437" w="5335923">
                <a:moveTo>
                  <a:pt x="0" y="0"/>
                </a:moveTo>
                <a:lnTo>
                  <a:pt x="5335923" y="0"/>
                </a:lnTo>
                <a:lnTo>
                  <a:pt x="5335923" y="6178437"/>
                </a:lnTo>
                <a:lnTo>
                  <a:pt x="0" y="617843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101322" y="2068753"/>
            <a:ext cx="7761124" cy="13345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791"/>
              </a:lnSpc>
            </a:pPr>
            <a:r>
              <a:rPr lang="en-US" sz="10416" spc="-270">
                <a:solidFill>
                  <a:srgbClr val="FFFFFF"/>
                </a:solidFill>
                <a:latin typeface="Roboto Bold"/>
              </a:rPr>
              <a:t>Outline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856465" y="836754"/>
            <a:ext cx="2094864" cy="3657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Roboto"/>
              </a:rPr>
              <a:t>Stakeholders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025080" y="836754"/>
            <a:ext cx="1809114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Roboto"/>
              </a:rPr>
              <a:t>Techniques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619361" y="843076"/>
            <a:ext cx="1809114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Roboto"/>
              </a:rPr>
              <a:t>Results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389511" y="571529"/>
            <a:ext cx="2254955" cy="549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62"/>
              </a:lnSpc>
            </a:pPr>
            <a:r>
              <a:rPr lang="en-US" sz="3116">
                <a:solidFill>
                  <a:srgbClr val="FFFFFF"/>
                </a:solidFill>
                <a:latin typeface="Roboto Bold"/>
              </a:rPr>
              <a:t>Introduction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5300427" y="836754"/>
            <a:ext cx="2278698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Roboto"/>
              </a:rPr>
              <a:t>specifications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092764" y="3823950"/>
            <a:ext cx="4241165" cy="4530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599">
                <a:solidFill>
                  <a:srgbClr val="FFFFFF"/>
                </a:solidFill>
                <a:latin typeface="Canva Sans Bold"/>
              </a:rPr>
              <a:t>Stakeholder Identification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077921" y="4903742"/>
            <a:ext cx="1786747" cy="4030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5"/>
              </a:lnSpc>
            </a:pPr>
            <a:r>
              <a:rPr lang="en-US" sz="2396">
                <a:solidFill>
                  <a:srgbClr val="FFFFFF"/>
                </a:solidFill>
                <a:latin typeface="Canva Sans Bold"/>
              </a:rPr>
              <a:t> Techniques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186452" y="5916401"/>
            <a:ext cx="1265555" cy="4530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599">
                <a:solidFill>
                  <a:srgbClr val="FFFFFF"/>
                </a:solidFill>
                <a:latin typeface="Canva Sans Bold"/>
              </a:rPr>
              <a:t>Results 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186452" y="9034985"/>
            <a:ext cx="1608180" cy="3990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30"/>
              </a:lnSpc>
            </a:pPr>
            <a:r>
              <a:rPr lang="en-US" sz="2307">
                <a:solidFill>
                  <a:srgbClr val="FFFFFF"/>
                </a:solidFill>
                <a:latin typeface="Canva Sans Bold"/>
              </a:rPr>
              <a:t>Conclusion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139608" y="8006729"/>
            <a:ext cx="4147477" cy="3990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30"/>
              </a:lnSpc>
            </a:pPr>
            <a:r>
              <a:rPr lang="en-US" sz="2307">
                <a:solidFill>
                  <a:srgbClr val="FFFFFF"/>
                </a:solidFill>
                <a:latin typeface="Canva Sans Bold"/>
              </a:rPr>
              <a:t>User Reluctance Assesement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2186452" y="6934532"/>
            <a:ext cx="2597277" cy="4530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599">
                <a:solidFill>
                  <a:srgbClr val="FFFFFF"/>
                </a:solidFill>
                <a:latin typeface="Canva Sans Bold"/>
              </a:rPr>
              <a:t>Collected Specs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383463" y="3567770"/>
            <a:ext cx="326456" cy="825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29"/>
              </a:lnSpc>
            </a:pPr>
            <a:r>
              <a:rPr lang="en-US" sz="4878">
                <a:solidFill>
                  <a:srgbClr val="FFFFFF"/>
                </a:solidFill>
                <a:latin typeface="Canva Sans Bold"/>
              </a:rPr>
              <a:t>1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374103" y="4611540"/>
            <a:ext cx="345176" cy="825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29"/>
              </a:lnSpc>
            </a:pPr>
            <a:r>
              <a:rPr lang="en-US" sz="4878">
                <a:solidFill>
                  <a:srgbClr val="FFFFFF"/>
                </a:solidFill>
                <a:latin typeface="Canva Sans Bold"/>
              </a:rPr>
              <a:t>2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363666" y="5656051"/>
            <a:ext cx="366051" cy="825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29"/>
              </a:lnSpc>
            </a:pPr>
            <a:r>
              <a:rPr lang="en-US" sz="4878">
                <a:solidFill>
                  <a:srgbClr val="FFFFFF"/>
                </a:solidFill>
                <a:latin typeface="Canva Sans Bold"/>
              </a:rPr>
              <a:t>3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353969" y="6734063"/>
            <a:ext cx="385444" cy="825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29"/>
              </a:lnSpc>
            </a:pPr>
            <a:r>
              <a:rPr lang="en-US" sz="4878">
                <a:solidFill>
                  <a:srgbClr val="FFFFFF"/>
                </a:solidFill>
                <a:latin typeface="Canva Sans Bold"/>
              </a:rPr>
              <a:t>4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360333" y="7774465"/>
            <a:ext cx="372717" cy="825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29"/>
              </a:lnSpc>
            </a:pPr>
            <a:r>
              <a:rPr lang="en-US" sz="4878">
                <a:solidFill>
                  <a:srgbClr val="FFFFFF"/>
                </a:solidFill>
                <a:latin typeface="Canva Sans Bold"/>
              </a:rPr>
              <a:t>5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345821" y="8818975"/>
            <a:ext cx="401740" cy="825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29"/>
              </a:lnSpc>
            </a:pPr>
            <a:r>
              <a:rPr lang="en-US" sz="4878">
                <a:solidFill>
                  <a:srgbClr val="FFFFFF"/>
                </a:solidFill>
                <a:latin typeface="Canva Sans Bold"/>
              </a:rPr>
              <a:t>6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51B1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562091" y="1332661"/>
            <a:ext cx="17011089" cy="17011089"/>
          </a:xfrm>
          <a:custGeom>
            <a:avLst/>
            <a:gdLst/>
            <a:ahLst/>
            <a:cxnLst/>
            <a:rect r="r" b="b" t="t" l="l"/>
            <a:pathLst>
              <a:path h="17011089" w="17011089">
                <a:moveTo>
                  <a:pt x="0" y="0"/>
                </a:moveTo>
                <a:lnTo>
                  <a:pt x="17011089" y="0"/>
                </a:lnTo>
                <a:lnTo>
                  <a:pt x="17011089" y="17011089"/>
                </a:lnTo>
                <a:lnTo>
                  <a:pt x="0" y="170110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697147" y="2378512"/>
            <a:ext cx="6500361" cy="6500361"/>
          </a:xfrm>
          <a:custGeom>
            <a:avLst/>
            <a:gdLst/>
            <a:ahLst/>
            <a:cxnLst/>
            <a:rect r="r" b="b" t="t" l="l"/>
            <a:pathLst>
              <a:path h="6500361" w="6500361">
                <a:moveTo>
                  <a:pt x="0" y="0"/>
                </a:moveTo>
                <a:lnTo>
                  <a:pt x="6500361" y="0"/>
                </a:lnTo>
                <a:lnTo>
                  <a:pt x="6500361" y="6500360"/>
                </a:lnTo>
                <a:lnTo>
                  <a:pt x="0" y="65003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8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8188432" y="-11365926"/>
            <a:ext cx="16376864" cy="16376864"/>
          </a:xfrm>
          <a:custGeom>
            <a:avLst/>
            <a:gdLst/>
            <a:ahLst/>
            <a:cxnLst/>
            <a:rect r="r" b="b" t="t" l="l"/>
            <a:pathLst>
              <a:path h="16376864" w="16376864">
                <a:moveTo>
                  <a:pt x="0" y="0"/>
                </a:moveTo>
                <a:lnTo>
                  <a:pt x="16376864" y="0"/>
                </a:lnTo>
                <a:lnTo>
                  <a:pt x="16376864" y="16376864"/>
                </a:lnTo>
                <a:lnTo>
                  <a:pt x="0" y="1637686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512513" y="8199867"/>
            <a:ext cx="6549750" cy="1358011"/>
            <a:chOff x="0" y="0"/>
            <a:chExt cx="8733000" cy="181068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44716" cy="453214"/>
            </a:xfrm>
            <a:custGeom>
              <a:avLst/>
              <a:gdLst/>
              <a:ahLst/>
              <a:cxnLst/>
              <a:rect r="r" b="b" t="t" l="l"/>
              <a:pathLst>
                <a:path h="453214" w="444716">
                  <a:moveTo>
                    <a:pt x="0" y="0"/>
                  </a:moveTo>
                  <a:lnTo>
                    <a:pt x="444716" y="0"/>
                  </a:lnTo>
                  <a:lnTo>
                    <a:pt x="444716" y="453214"/>
                  </a:lnTo>
                  <a:lnTo>
                    <a:pt x="0" y="4532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7" id="7"/>
            <p:cNvSpPr txBox="true"/>
            <p:nvPr/>
          </p:nvSpPr>
          <p:spPr>
            <a:xfrm rot="0">
              <a:off x="222358" y="-80824"/>
              <a:ext cx="3936656" cy="13093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215"/>
                </a:lnSpc>
              </a:pPr>
              <a:r>
                <a:rPr lang="en-US" sz="5868">
                  <a:solidFill>
                    <a:srgbClr val="FFFFFF"/>
                  </a:solidFill>
                  <a:latin typeface="Roboto Bold"/>
                </a:rPr>
                <a:t>Internal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4574427" y="-80824"/>
              <a:ext cx="4158573" cy="13093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215"/>
                </a:lnSpc>
              </a:pPr>
              <a:r>
                <a:rPr lang="en-US" sz="5868">
                  <a:solidFill>
                    <a:srgbClr val="FFFFFF"/>
                  </a:solidFill>
                  <a:latin typeface="Roboto Bold"/>
                </a:rPr>
                <a:t>External</a:t>
              </a:r>
            </a:p>
          </p:txBody>
        </p:sp>
        <p:sp>
          <p:nvSpPr>
            <p:cNvPr name="AutoShape 9" id="9"/>
            <p:cNvSpPr/>
            <p:nvPr/>
          </p:nvSpPr>
          <p:spPr>
            <a:xfrm flipV="true">
              <a:off x="4159014" y="43001"/>
              <a:ext cx="0" cy="1767680"/>
            </a:xfrm>
            <a:prstGeom prst="line">
              <a:avLst/>
            </a:prstGeom>
            <a:ln cap="flat" w="50800">
              <a:solidFill>
                <a:srgbClr val="42525B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10" id="10"/>
            <p:cNvSpPr txBox="true"/>
            <p:nvPr/>
          </p:nvSpPr>
          <p:spPr>
            <a:xfrm rot="0">
              <a:off x="654455" y="1207516"/>
              <a:ext cx="2824120" cy="4718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40"/>
                </a:lnSpc>
              </a:pPr>
              <a:r>
                <a:rPr lang="en-US" sz="2100">
                  <a:solidFill>
                    <a:srgbClr val="00FFFC"/>
                  </a:solidFill>
                  <a:latin typeface="Roboto"/>
                </a:rPr>
                <a:t>Core Developers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5381867" y="1207516"/>
              <a:ext cx="2824120" cy="4718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40"/>
                </a:lnSpc>
              </a:pPr>
              <a:r>
                <a:rPr lang="en-US" sz="2100">
                  <a:solidFill>
                    <a:srgbClr val="00FFFC"/>
                  </a:solidFill>
                  <a:latin typeface="Roboto"/>
                </a:rPr>
                <a:t>Commited Users</a:t>
              </a:r>
            </a:p>
          </p:txBody>
        </p:sp>
        <p:sp>
          <p:nvSpPr>
            <p:cNvPr name="Freeform 12" id="12"/>
            <p:cNvSpPr/>
            <p:nvPr/>
          </p:nvSpPr>
          <p:spPr>
            <a:xfrm flipH="false" flipV="false" rot="0">
              <a:off x="4352069" y="0"/>
              <a:ext cx="444716" cy="453214"/>
            </a:xfrm>
            <a:custGeom>
              <a:avLst/>
              <a:gdLst/>
              <a:ahLst/>
              <a:cxnLst/>
              <a:rect r="r" b="b" t="t" l="l"/>
              <a:pathLst>
                <a:path h="453214" w="444716">
                  <a:moveTo>
                    <a:pt x="0" y="0"/>
                  </a:moveTo>
                  <a:lnTo>
                    <a:pt x="444716" y="0"/>
                  </a:lnTo>
                  <a:lnTo>
                    <a:pt x="444716" y="453214"/>
                  </a:lnTo>
                  <a:lnTo>
                    <a:pt x="0" y="4532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10194091" y="1154889"/>
            <a:ext cx="1137396" cy="47625"/>
            <a:chOff x="0" y="0"/>
            <a:chExt cx="299561" cy="12543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99561" cy="12543"/>
            </a:xfrm>
            <a:custGeom>
              <a:avLst/>
              <a:gdLst/>
              <a:ahLst/>
              <a:cxnLst/>
              <a:rect r="r" b="b" t="t" l="l"/>
              <a:pathLst>
                <a:path h="12543" w="299561">
                  <a:moveTo>
                    <a:pt x="0" y="0"/>
                  </a:moveTo>
                  <a:lnTo>
                    <a:pt x="299561" y="0"/>
                  </a:lnTo>
                  <a:lnTo>
                    <a:pt x="299561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FFFFFF"/>
            </a:solidFill>
            <a:ln w="2667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299561" cy="506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10406268" y="2087370"/>
            <a:ext cx="6853032" cy="6518947"/>
          </a:xfrm>
          <a:custGeom>
            <a:avLst/>
            <a:gdLst/>
            <a:ahLst/>
            <a:cxnLst/>
            <a:rect r="r" b="b" t="t" l="l"/>
            <a:pathLst>
              <a:path h="6518947" w="6853032">
                <a:moveTo>
                  <a:pt x="0" y="0"/>
                </a:moveTo>
                <a:lnTo>
                  <a:pt x="6853032" y="0"/>
                </a:lnTo>
                <a:lnTo>
                  <a:pt x="6853032" y="6518947"/>
                </a:lnTo>
                <a:lnTo>
                  <a:pt x="0" y="651894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0" y="-181655"/>
            <a:ext cx="3952877" cy="5528499"/>
          </a:xfrm>
          <a:custGeom>
            <a:avLst/>
            <a:gdLst/>
            <a:ahLst/>
            <a:cxnLst/>
            <a:rect r="r" b="b" t="t" l="l"/>
            <a:pathLst>
              <a:path h="5528499" w="3952877">
                <a:moveTo>
                  <a:pt x="0" y="0"/>
                </a:moveTo>
                <a:lnTo>
                  <a:pt x="3952877" y="0"/>
                </a:lnTo>
                <a:lnTo>
                  <a:pt x="3952877" y="5528499"/>
                </a:lnTo>
                <a:lnTo>
                  <a:pt x="0" y="552849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alphaModFix amt="1000"/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348508" y="526959"/>
            <a:ext cx="1255860" cy="1255860"/>
          </a:xfrm>
          <a:custGeom>
            <a:avLst/>
            <a:gdLst/>
            <a:ahLst/>
            <a:cxnLst/>
            <a:rect r="r" b="b" t="t" l="l"/>
            <a:pathLst>
              <a:path h="1255860" w="1255860">
                <a:moveTo>
                  <a:pt x="0" y="0"/>
                </a:moveTo>
                <a:lnTo>
                  <a:pt x="1255860" y="0"/>
                </a:lnTo>
                <a:lnTo>
                  <a:pt x="1255860" y="1255860"/>
                </a:lnTo>
                <a:lnTo>
                  <a:pt x="0" y="125586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1512513" y="2287395"/>
            <a:ext cx="9470384" cy="213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076"/>
              </a:lnSpc>
            </a:pPr>
            <a:r>
              <a:rPr lang="en-US" sz="8592" spc="-223">
                <a:solidFill>
                  <a:srgbClr val="FFFFFF"/>
                </a:solidFill>
                <a:latin typeface="Roboto Bold"/>
              </a:rPr>
              <a:t>Stakeholders Identification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512513" y="4488154"/>
            <a:ext cx="8732443" cy="3322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779"/>
              </a:lnSpc>
            </a:pPr>
            <a:r>
              <a:rPr lang="en-US" sz="2700">
                <a:solidFill>
                  <a:srgbClr val="FFFFFF"/>
                </a:solidFill>
                <a:latin typeface="Roboto"/>
              </a:rPr>
              <a:t>Stakeholders are individuals or groups who are impacted by or can influence the outcome of the project.</a:t>
            </a:r>
          </a:p>
          <a:p>
            <a:pPr algn="just">
              <a:lnSpc>
                <a:spcPts val="3779"/>
              </a:lnSpc>
            </a:pPr>
            <a:r>
              <a:rPr lang="en-US" sz="2700">
                <a:solidFill>
                  <a:srgbClr val="FFFFFF"/>
                </a:solidFill>
                <a:latin typeface="Roboto"/>
              </a:rPr>
              <a:t>They bring diverse perspectives and hold a vested interest in the requirement elicitation of the project and its outcome, helping in crucial decision-making, as their needs and concerns can help identify risks and opportunities.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562091" y="479298"/>
            <a:ext cx="2401397" cy="5494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68"/>
              </a:lnSpc>
            </a:pPr>
            <a:r>
              <a:rPr lang="en-US" sz="3120">
                <a:solidFill>
                  <a:srgbClr val="FFFFFF"/>
                </a:solidFill>
                <a:latin typeface="Roboto Bold"/>
              </a:rPr>
              <a:t>Stakeholders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2025080" y="836754"/>
            <a:ext cx="1809114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Roboto"/>
              </a:rPr>
              <a:t>Techniques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3619361" y="843076"/>
            <a:ext cx="1809114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Roboto"/>
              </a:rPr>
              <a:t>Results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7364638" y="836754"/>
            <a:ext cx="2254955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Roboto"/>
              </a:rPr>
              <a:t>Introduction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5300427" y="836754"/>
            <a:ext cx="2278698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Roboto"/>
              </a:rPr>
              <a:t>specifications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51B1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295294" y="-9377103"/>
            <a:ext cx="16376864" cy="16376864"/>
          </a:xfrm>
          <a:custGeom>
            <a:avLst/>
            <a:gdLst/>
            <a:ahLst/>
            <a:cxnLst/>
            <a:rect r="r" b="b" t="t" l="l"/>
            <a:pathLst>
              <a:path h="16376864" w="16376864">
                <a:moveTo>
                  <a:pt x="0" y="0"/>
                </a:moveTo>
                <a:lnTo>
                  <a:pt x="16376863" y="0"/>
                </a:lnTo>
                <a:lnTo>
                  <a:pt x="16376863" y="16376863"/>
                </a:lnTo>
                <a:lnTo>
                  <a:pt x="0" y="163768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697147" y="4171690"/>
            <a:ext cx="10173221" cy="10173221"/>
          </a:xfrm>
          <a:custGeom>
            <a:avLst/>
            <a:gdLst/>
            <a:ahLst/>
            <a:cxnLst/>
            <a:rect r="r" b="b" t="t" l="l"/>
            <a:pathLst>
              <a:path h="10173221" w="10173221">
                <a:moveTo>
                  <a:pt x="0" y="0"/>
                </a:moveTo>
                <a:lnTo>
                  <a:pt x="10173221" y="0"/>
                </a:lnTo>
                <a:lnTo>
                  <a:pt x="10173221" y="10173220"/>
                </a:lnTo>
                <a:lnTo>
                  <a:pt x="0" y="1017322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2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753756" y="1276985"/>
            <a:ext cx="17011089" cy="17011089"/>
          </a:xfrm>
          <a:custGeom>
            <a:avLst/>
            <a:gdLst/>
            <a:ahLst/>
            <a:cxnLst/>
            <a:rect r="r" b="b" t="t" l="l"/>
            <a:pathLst>
              <a:path h="17011089" w="17011089">
                <a:moveTo>
                  <a:pt x="0" y="0"/>
                </a:moveTo>
                <a:lnTo>
                  <a:pt x="17011088" y="0"/>
                </a:lnTo>
                <a:lnTo>
                  <a:pt x="17011088" y="17011089"/>
                </a:lnTo>
                <a:lnTo>
                  <a:pt x="0" y="1701108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0194091" y="1154889"/>
            <a:ext cx="1137396" cy="47625"/>
            <a:chOff x="0" y="0"/>
            <a:chExt cx="299561" cy="1254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99561" cy="12543"/>
            </a:xfrm>
            <a:custGeom>
              <a:avLst/>
              <a:gdLst/>
              <a:ahLst/>
              <a:cxnLst/>
              <a:rect r="r" b="b" t="t" l="l"/>
              <a:pathLst>
                <a:path h="12543" w="299561">
                  <a:moveTo>
                    <a:pt x="0" y="0"/>
                  </a:moveTo>
                  <a:lnTo>
                    <a:pt x="299561" y="0"/>
                  </a:lnTo>
                  <a:lnTo>
                    <a:pt x="299561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FFFFFF"/>
            </a:solidFill>
            <a:ln w="2667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299561" cy="506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1027654" y="1954512"/>
            <a:ext cx="7360774" cy="6523486"/>
          </a:xfrm>
          <a:custGeom>
            <a:avLst/>
            <a:gdLst/>
            <a:ahLst/>
            <a:cxnLst/>
            <a:rect r="r" b="b" t="t" l="l"/>
            <a:pathLst>
              <a:path h="6523486" w="7360774">
                <a:moveTo>
                  <a:pt x="0" y="0"/>
                </a:moveTo>
                <a:lnTo>
                  <a:pt x="7360773" y="0"/>
                </a:lnTo>
                <a:lnTo>
                  <a:pt x="7360773" y="6523485"/>
                </a:lnTo>
                <a:lnTo>
                  <a:pt x="0" y="652348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028700" y="6802489"/>
            <a:ext cx="4001748" cy="2227033"/>
            <a:chOff x="0" y="0"/>
            <a:chExt cx="5335664" cy="2969377"/>
          </a:xfrm>
        </p:grpSpPr>
        <p:grpSp>
          <p:nvGrpSpPr>
            <p:cNvPr name="Group 10" id="10"/>
            <p:cNvGrpSpPr/>
            <p:nvPr/>
          </p:nvGrpSpPr>
          <p:grpSpPr>
            <a:xfrm rot="0">
              <a:off x="392511" y="554776"/>
              <a:ext cx="4943153" cy="2414601"/>
              <a:chOff x="0" y="0"/>
              <a:chExt cx="976425" cy="476958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976425" cy="476958"/>
              </a:xfrm>
              <a:custGeom>
                <a:avLst/>
                <a:gdLst/>
                <a:ahLst/>
                <a:cxnLst/>
                <a:rect r="r" b="b" t="t" l="l"/>
                <a:pathLst>
                  <a:path h="476958" w="976425">
                    <a:moveTo>
                      <a:pt x="106501" y="0"/>
                    </a:moveTo>
                    <a:lnTo>
                      <a:pt x="869924" y="0"/>
                    </a:lnTo>
                    <a:cubicBezTo>
                      <a:pt x="898170" y="0"/>
                      <a:pt x="925259" y="11221"/>
                      <a:pt x="945232" y="31193"/>
                    </a:cubicBezTo>
                    <a:cubicBezTo>
                      <a:pt x="965205" y="51166"/>
                      <a:pt x="976425" y="78255"/>
                      <a:pt x="976425" y="106501"/>
                    </a:cubicBezTo>
                    <a:lnTo>
                      <a:pt x="976425" y="370457"/>
                    </a:lnTo>
                    <a:cubicBezTo>
                      <a:pt x="976425" y="429276"/>
                      <a:pt x="928743" y="476958"/>
                      <a:pt x="869924" y="476958"/>
                    </a:cubicBezTo>
                    <a:lnTo>
                      <a:pt x="106501" y="476958"/>
                    </a:lnTo>
                    <a:cubicBezTo>
                      <a:pt x="47682" y="476958"/>
                      <a:pt x="0" y="429276"/>
                      <a:pt x="0" y="370457"/>
                    </a:cubicBezTo>
                    <a:lnTo>
                      <a:pt x="0" y="106501"/>
                    </a:lnTo>
                    <a:cubicBezTo>
                      <a:pt x="0" y="47682"/>
                      <a:pt x="47682" y="0"/>
                      <a:pt x="106501" y="0"/>
                    </a:cubicBezTo>
                    <a:close/>
                  </a:path>
                </a:pathLst>
              </a:custGeom>
              <a:solidFill>
                <a:srgbClr val="5479F7"/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-76200"/>
                <a:ext cx="976425" cy="55315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5319"/>
                  </a:lnSpc>
                </a:pPr>
                <a:r>
                  <a:rPr lang="en-US" sz="3799">
                    <a:solidFill>
                      <a:srgbClr val="FFFFFF"/>
                    </a:solidFill>
                    <a:latin typeface="Roboto Bold"/>
                  </a:rPr>
                  <a:t>Project Team</a:t>
                </a:r>
              </a:p>
            </p:txBody>
          </p:sp>
        </p:grpSp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313383" cy="1313383"/>
            </a:xfrm>
            <a:custGeom>
              <a:avLst/>
              <a:gdLst/>
              <a:ahLst/>
              <a:cxnLst/>
              <a:rect r="r" b="b" t="t" l="l"/>
              <a:pathLst>
                <a:path h="1313383" w="1313383">
                  <a:moveTo>
                    <a:pt x="0" y="0"/>
                  </a:moveTo>
                  <a:lnTo>
                    <a:pt x="1313383" y="0"/>
                  </a:lnTo>
                  <a:lnTo>
                    <a:pt x="1313383" y="1313383"/>
                  </a:lnTo>
                  <a:lnTo>
                    <a:pt x="0" y="1313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5724956" y="7218571"/>
            <a:ext cx="3707365" cy="1810951"/>
            <a:chOff x="0" y="0"/>
            <a:chExt cx="976425" cy="476958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976425" cy="476958"/>
            </a:xfrm>
            <a:custGeom>
              <a:avLst/>
              <a:gdLst/>
              <a:ahLst/>
              <a:cxnLst/>
              <a:rect r="r" b="b" t="t" l="l"/>
              <a:pathLst>
                <a:path h="476958" w="976425">
                  <a:moveTo>
                    <a:pt x="106501" y="0"/>
                  </a:moveTo>
                  <a:lnTo>
                    <a:pt x="869924" y="0"/>
                  </a:lnTo>
                  <a:cubicBezTo>
                    <a:pt x="898170" y="0"/>
                    <a:pt x="925259" y="11221"/>
                    <a:pt x="945232" y="31193"/>
                  </a:cubicBezTo>
                  <a:cubicBezTo>
                    <a:pt x="965205" y="51166"/>
                    <a:pt x="976425" y="78255"/>
                    <a:pt x="976425" y="106501"/>
                  </a:cubicBezTo>
                  <a:lnTo>
                    <a:pt x="976425" y="370457"/>
                  </a:lnTo>
                  <a:cubicBezTo>
                    <a:pt x="976425" y="429276"/>
                    <a:pt x="928743" y="476958"/>
                    <a:pt x="869924" y="476958"/>
                  </a:cubicBezTo>
                  <a:lnTo>
                    <a:pt x="106501" y="476958"/>
                  </a:lnTo>
                  <a:cubicBezTo>
                    <a:pt x="47682" y="476958"/>
                    <a:pt x="0" y="429276"/>
                    <a:pt x="0" y="370457"/>
                  </a:cubicBezTo>
                  <a:lnTo>
                    <a:pt x="0" y="106501"/>
                  </a:lnTo>
                  <a:cubicBezTo>
                    <a:pt x="0" y="47682"/>
                    <a:pt x="47682" y="0"/>
                    <a:pt x="106501" y="0"/>
                  </a:cubicBezTo>
                  <a:close/>
                </a:path>
              </a:pathLst>
            </a:custGeom>
            <a:solidFill>
              <a:srgbClr val="5479F7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76200"/>
              <a:ext cx="976425" cy="5531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319"/>
                </a:lnSpc>
              </a:pPr>
              <a:r>
                <a:rPr lang="en-US" sz="3799">
                  <a:solidFill>
                    <a:srgbClr val="FFFFFF"/>
                  </a:solidFill>
                  <a:latin typeface="Roboto Bold"/>
                </a:rPr>
                <a:t>Data provider</a:t>
              </a: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5430573" y="6802489"/>
            <a:ext cx="985037" cy="985037"/>
          </a:xfrm>
          <a:custGeom>
            <a:avLst/>
            <a:gdLst/>
            <a:ahLst/>
            <a:cxnLst/>
            <a:rect r="r" b="b" t="t" l="l"/>
            <a:pathLst>
              <a:path h="985037" w="985037">
                <a:moveTo>
                  <a:pt x="0" y="0"/>
                </a:moveTo>
                <a:lnTo>
                  <a:pt x="985037" y="0"/>
                </a:lnTo>
                <a:lnTo>
                  <a:pt x="985037" y="985037"/>
                </a:lnTo>
                <a:lnTo>
                  <a:pt x="0" y="98503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10126829" y="7218571"/>
            <a:ext cx="3707365" cy="1810951"/>
            <a:chOff x="0" y="0"/>
            <a:chExt cx="976425" cy="476958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976425" cy="476958"/>
            </a:xfrm>
            <a:custGeom>
              <a:avLst/>
              <a:gdLst/>
              <a:ahLst/>
              <a:cxnLst/>
              <a:rect r="r" b="b" t="t" l="l"/>
              <a:pathLst>
                <a:path h="476958" w="976425">
                  <a:moveTo>
                    <a:pt x="106501" y="0"/>
                  </a:moveTo>
                  <a:lnTo>
                    <a:pt x="869924" y="0"/>
                  </a:lnTo>
                  <a:cubicBezTo>
                    <a:pt x="898170" y="0"/>
                    <a:pt x="925259" y="11221"/>
                    <a:pt x="945232" y="31193"/>
                  </a:cubicBezTo>
                  <a:cubicBezTo>
                    <a:pt x="965205" y="51166"/>
                    <a:pt x="976425" y="78255"/>
                    <a:pt x="976425" y="106501"/>
                  </a:cubicBezTo>
                  <a:lnTo>
                    <a:pt x="976425" y="370457"/>
                  </a:lnTo>
                  <a:cubicBezTo>
                    <a:pt x="976425" y="429276"/>
                    <a:pt x="928743" y="476958"/>
                    <a:pt x="869924" y="476958"/>
                  </a:cubicBezTo>
                  <a:lnTo>
                    <a:pt x="106501" y="476958"/>
                  </a:lnTo>
                  <a:cubicBezTo>
                    <a:pt x="47682" y="476958"/>
                    <a:pt x="0" y="429276"/>
                    <a:pt x="0" y="370457"/>
                  </a:cubicBezTo>
                  <a:lnTo>
                    <a:pt x="0" y="106501"/>
                  </a:lnTo>
                  <a:cubicBezTo>
                    <a:pt x="0" y="47682"/>
                    <a:pt x="47682" y="0"/>
                    <a:pt x="106501" y="0"/>
                  </a:cubicBezTo>
                  <a:close/>
                </a:path>
              </a:pathLst>
            </a:custGeom>
            <a:solidFill>
              <a:srgbClr val="5479F7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76200"/>
              <a:ext cx="976425" cy="5531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319"/>
                </a:lnSpc>
              </a:pPr>
              <a:r>
                <a:rPr lang="en-US" sz="3799">
                  <a:solidFill>
                    <a:srgbClr val="FFFFFF"/>
                  </a:solidFill>
                  <a:latin typeface="Roboto Bold"/>
                </a:rPr>
                <a:t>RIB</a:t>
              </a:r>
            </a:p>
          </p:txBody>
        </p:sp>
      </p:grpSp>
      <p:sp>
        <p:nvSpPr>
          <p:cNvPr name="Freeform 21" id="21"/>
          <p:cNvSpPr/>
          <p:nvPr/>
        </p:nvSpPr>
        <p:spPr>
          <a:xfrm flipH="false" flipV="false" rot="0">
            <a:off x="9832446" y="6802489"/>
            <a:ext cx="985037" cy="985037"/>
          </a:xfrm>
          <a:custGeom>
            <a:avLst/>
            <a:gdLst/>
            <a:ahLst/>
            <a:cxnLst/>
            <a:rect r="r" b="b" t="t" l="l"/>
            <a:pathLst>
              <a:path h="985037" w="985037">
                <a:moveTo>
                  <a:pt x="0" y="0"/>
                </a:moveTo>
                <a:lnTo>
                  <a:pt x="985037" y="0"/>
                </a:lnTo>
                <a:lnTo>
                  <a:pt x="985037" y="985037"/>
                </a:lnTo>
                <a:lnTo>
                  <a:pt x="0" y="98503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111140" y="9381156"/>
            <a:ext cx="401373" cy="401373"/>
          </a:xfrm>
          <a:custGeom>
            <a:avLst/>
            <a:gdLst/>
            <a:ahLst/>
            <a:cxnLst/>
            <a:rect r="r" b="b" t="t" l="l"/>
            <a:pathLst>
              <a:path h="401373" w="401373">
                <a:moveTo>
                  <a:pt x="0" y="0"/>
                </a:moveTo>
                <a:lnTo>
                  <a:pt x="401373" y="0"/>
                </a:lnTo>
                <a:lnTo>
                  <a:pt x="401373" y="401373"/>
                </a:lnTo>
                <a:lnTo>
                  <a:pt x="0" y="401373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1311826" y="482266"/>
            <a:ext cx="1345246" cy="1345246"/>
          </a:xfrm>
          <a:custGeom>
            <a:avLst/>
            <a:gdLst/>
            <a:ahLst/>
            <a:cxnLst/>
            <a:rect r="r" b="b" t="t" l="l"/>
            <a:pathLst>
              <a:path h="1345246" w="1345246">
                <a:moveTo>
                  <a:pt x="0" y="0"/>
                </a:moveTo>
                <a:lnTo>
                  <a:pt x="1345246" y="0"/>
                </a:lnTo>
                <a:lnTo>
                  <a:pt x="1345246" y="1345246"/>
                </a:lnTo>
                <a:lnTo>
                  <a:pt x="0" y="134524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1512513" y="2505931"/>
            <a:ext cx="6756395" cy="1429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452"/>
              </a:lnSpc>
            </a:pPr>
            <a:r>
              <a:rPr lang="en-US" sz="5800" spc="-150">
                <a:solidFill>
                  <a:srgbClr val="FFFFFF"/>
                </a:solidFill>
                <a:latin typeface="Roboto Bold"/>
              </a:rPr>
              <a:t>Internal</a:t>
            </a:r>
          </a:p>
          <a:p>
            <a:pPr>
              <a:lnSpc>
                <a:spcPts val="5452"/>
              </a:lnSpc>
            </a:pPr>
            <a:r>
              <a:rPr lang="en-US" sz="5800" spc="-150">
                <a:solidFill>
                  <a:srgbClr val="FFFFFF"/>
                </a:solidFill>
                <a:latin typeface="Roboto Bold"/>
              </a:rPr>
              <a:t>Stakeholders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512513" y="4669525"/>
            <a:ext cx="7330883" cy="1893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779"/>
              </a:lnSpc>
            </a:pPr>
            <a:r>
              <a:rPr lang="en-US" sz="2700">
                <a:solidFill>
                  <a:srgbClr val="FFFFFF"/>
                </a:solidFill>
                <a:latin typeface="Roboto"/>
              </a:rPr>
              <a:t>An internal stakeholder is a person, group, or company that is directly involved in the project.They help contribute to the evolvement of the project.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9562091" y="479298"/>
            <a:ext cx="2401397" cy="5494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68"/>
              </a:lnSpc>
            </a:pPr>
            <a:r>
              <a:rPr lang="en-US" sz="3120">
                <a:solidFill>
                  <a:srgbClr val="FFFFFF"/>
                </a:solidFill>
                <a:latin typeface="Roboto Bold"/>
              </a:rPr>
              <a:t>Stakeholders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2025080" y="836754"/>
            <a:ext cx="1809114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Roboto"/>
              </a:rPr>
              <a:t>Techniques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3619361" y="843076"/>
            <a:ext cx="1809114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Roboto"/>
              </a:rPr>
              <a:t>Results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7364638" y="836754"/>
            <a:ext cx="2254955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Roboto"/>
              </a:rPr>
              <a:t>Introduction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5300427" y="836754"/>
            <a:ext cx="2278698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Roboto"/>
              </a:rPr>
              <a:t>specifications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654603" y="9438306"/>
            <a:ext cx="9522014" cy="3206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350"/>
              </a:lnSpc>
            </a:pPr>
            <a:r>
              <a:rPr lang="en-US" sz="2500" spc="-65">
                <a:solidFill>
                  <a:srgbClr val="FFFFFF"/>
                </a:solidFill>
                <a:latin typeface="Roboto Bold"/>
              </a:rPr>
              <a:t>Road infrastructure body (RIB)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51B1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295294" y="-9377103"/>
            <a:ext cx="16376864" cy="16376864"/>
          </a:xfrm>
          <a:custGeom>
            <a:avLst/>
            <a:gdLst/>
            <a:ahLst/>
            <a:cxnLst/>
            <a:rect r="r" b="b" t="t" l="l"/>
            <a:pathLst>
              <a:path h="16376864" w="16376864">
                <a:moveTo>
                  <a:pt x="0" y="0"/>
                </a:moveTo>
                <a:lnTo>
                  <a:pt x="16376863" y="0"/>
                </a:lnTo>
                <a:lnTo>
                  <a:pt x="16376863" y="16376863"/>
                </a:lnTo>
                <a:lnTo>
                  <a:pt x="0" y="163768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697147" y="4171690"/>
            <a:ext cx="10173221" cy="10173221"/>
          </a:xfrm>
          <a:custGeom>
            <a:avLst/>
            <a:gdLst/>
            <a:ahLst/>
            <a:cxnLst/>
            <a:rect r="r" b="b" t="t" l="l"/>
            <a:pathLst>
              <a:path h="10173221" w="10173221">
                <a:moveTo>
                  <a:pt x="0" y="0"/>
                </a:moveTo>
                <a:lnTo>
                  <a:pt x="10173221" y="0"/>
                </a:lnTo>
                <a:lnTo>
                  <a:pt x="10173221" y="10173220"/>
                </a:lnTo>
                <a:lnTo>
                  <a:pt x="0" y="1017322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2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753756" y="1276985"/>
            <a:ext cx="17011089" cy="17011089"/>
          </a:xfrm>
          <a:custGeom>
            <a:avLst/>
            <a:gdLst/>
            <a:ahLst/>
            <a:cxnLst/>
            <a:rect r="r" b="b" t="t" l="l"/>
            <a:pathLst>
              <a:path h="17011089" w="17011089">
                <a:moveTo>
                  <a:pt x="0" y="0"/>
                </a:moveTo>
                <a:lnTo>
                  <a:pt x="17011088" y="0"/>
                </a:lnTo>
                <a:lnTo>
                  <a:pt x="17011088" y="17011089"/>
                </a:lnTo>
                <a:lnTo>
                  <a:pt x="0" y="1701108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0194091" y="1154889"/>
            <a:ext cx="1137396" cy="47625"/>
            <a:chOff x="0" y="0"/>
            <a:chExt cx="299561" cy="1254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99561" cy="12543"/>
            </a:xfrm>
            <a:custGeom>
              <a:avLst/>
              <a:gdLst/>
              <a:ahLst/>
              <a:cxnLst/>
              <a:rect r="r" b="b" t="t" l="l"/>
              <a:pathLst>
                <a:path h="12543" w="299561">
                  <a:moveTo>
                    <a:pt x="0" y="0"/>
                  </a:moveTo>
                  <a:lnTo>
                    <a:pt x="299561" y="0"/>
                  </a:lnTo>
                  <a:lnTo>
                    <a:pt x="299561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FFFFFF"/>
            </a:solidFill>
            <a:ln w="2667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299561" cy="506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806896" y="7218571"/>
            <a:ext cx="3707365" cy="1810951"/>
            <a:chOff x="0" y="0"/>
            <a:chExt cx="976425" cy="47695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976425" cy="476958"/>
            </a:xfrm>
            <a:custGeom>
              <a:avLst/>
              <a:gdLst/>
              <a:ahLst/>
              <a:cxnLst/>
              <a:rect r="r" b="b" t="t" l="l"/>
              <a:pathLst>
                <a:path h="476958" w="976425">
                  <a:moveTo>
                    <a:pt x="106501" y="0"/>
                  </a:moveTo>
                  <a:lnTo>
                    <a:pt x="869924" y="0"/>
                  </a:lnTo>
                  <a:cubicBezTo>
                    <a:pt x="898170" y="0"/>
                    <a:pt x="925259" y="11221"/>
                    <a:pt x="945232" y="31193"/>
                  </a:cubicBezTo>
                  <a:cubicBezTo>
                    <a:pt x="965205" y="51166"/>
                    <a:pt x="976425" y="78255"/>
                    <a:pt x="976425" y="106501"/>
                  </a:cubicBezTo>
                  <a:lnTo>
                    <a:pt x="976425" y="370457"/>
                  </a:lnTo>
                  <a:cubicBezTo>
                    <a:pt x="976425" y="429276"/>
                    <a:pt x="928743" y="476958"/>
                    <a:pt x="869924" y="476958"/>
                  </a:cubicBezTo>
                  <a:lnTo>
                    <a:pt x="106501" y="476958"/>
                  </a:lnTo>
                  <a:cubicBezTo>
                    <a:pt x="47682" y="476958"/>
                    <a:pt x="0" y="429276"/>
                    <a:pt x="0" y="370457"/>
                  </a:cubicBezTo>
                  <a:lnTo>
                    <a:pt x="0" y="106501"/>
                  </a:lnTo>
                  <a:cubicBezTo>
                    <a:pt x="0" y="47682"/>
                    <a:pt x="47682" y="0"/>
                    <a:pt x="106501" y="0"/>
                  </a:cubicBezTo>
                  <a:close/>
                </a:path>
              </a:pathLst>
            </a:custGeom>
            <a:solidFill>
              <a:srgbClr val="5479F7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76200"/>
              <a:ext cx="976425" cy="5531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319"/>
                </a:lnSpc>
              </a:pPr>
              <a:r>
                <a:rPr lang="en-US" sz="3799">
                  <a:solidFill>
                    <a:srgbClr val="FFFFFF"/>
                  </a:solidFill>
                  <a:latin typeface="Roboto Bold"/>
                </a:rPr>
                <a:t>End Users</a:t>
              </a: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512513" y="6802489"/>
            <a:ext cx="985037" cy="985037"/>
          </a:xfrm>
          <a:custGeom>
            <a:avLst/>
            <a:gdLst/>
            <a:ahLst/>
            <a:cxnLst/>
            <a:rect r="r" b="b" t="t" l="l"/>
            <a:pathLst>
              <a:path h="985037" w="985037">
                <a:moveTo>
                  <a:pt x="0" y="0"/>
                </a:moveTo>
                <a:lnTo>
                  <a:pt x="985037" y="0"/>
                </a:lnTo>
                <a:lnTo>
                  <a:pt x="985037" y="985037"/>
                </a:lnTo>
                <a:lnTo>
                  <a:pt x="0" y="98503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8008353" y="7218571"/>
            <a:ext cx="3707365" cy="1810951"/>
            <a:chOff x="0" y="0"/>
            <a:chExt cx="976425" cy="476958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976425" cy="476958"/>
            </a:xfrm>
            <a:custGeom>
              <a:avLst/>
              <a:gdLst/>
              <a:ahLst/>
              <a:cxnLst/>
              <a:rect r="r" b="b" t="t" l="l"/>
              <a:pathLst>
                <a:path h="476958" w="976425">
                  <a:moveTo>
                    <a:pt x="106501" y="0"/>
                  </a:moveTo>
                  <a:lnTo>
                    <a:pt x="869924" y="0"/>
                  </a:lnTo>
                  <a:cubicBezTo>
                    <a:pt x="898170" y="0"/>
                    <a:pt x="925259" y="11221"/>
                    <a:pt x="945232" y="31193"/>
                  </a:cubicBezTo>
                  <a:cubicBezTo>
                    <a:pt x="965205" y="51166"/>
                    <a:pt x="976425" y="78255"/>
                    <a:pt x="976425" y="106501"/>
                  </a:cubicBezTo>
                  <a:lnTo>
                    <a:pt x="976425" y="370457"/>
                  </a:lnTo>
                  <a:cubicBezTo>
                    <a:pt x="976425" y="429276"/>
                    <a:pt x="928743" y="476958"/>
                    <a:pt x="869924" y="476958"/>
                  </a:cubicBezTo>
                  <a:lnTo>
                    <a:pt x="106501" y="476958"/>
                  </a:lnTo>
                  <a:cubicBezTo>
                    <a:pt x="47682" y="476958"/>
                    <a:pt x="0" y="429276"/>
                    <a:pt x="0" y="370457"/>
                  </a:cubicBezTo>
                  <a:lnTo>
                    <a:pt x="0" y="106501"/>
                  </a:lnTo>
                  <a:cubicBezTo>
                    <a:pt x="0" y="47682"/>
                    <a:pt x="47682" y="0"/>
                    <a:pt x="106501" y="0"/>
                  </a:cubicBezTo>
                  <a:close/>
                </a:path>
              </a:pathLst>
            </a:custGeom>
            <a:solidFill>
              <a:srgbClr val="5479F7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76200"/>
              <a:ext cx="976425" cy="5531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319"/>
                </a:lnSpc>
              </a:pPr>
              <a:r>
                <a:rPr lang="en-US" sz="3799">
                  <a:solidFill>
                    <a:srgbClr val="FFFFFF"/>
                  </a:solidFill>
                  <a:latin typeface="Roboto Bold"/>
                </a:rPr>
                <a:t>Potential Investors</a:t>
              </a: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7713969" y="6802489"/>
            <a:ext cx="985037" cy="985037"/>
          </a:xfrm>
          <a:custGeom>
            <a:avLst/>
            <a:gdLst/>
            <a:ahLst/>
            <a:cxnLst/>
            <a:rect r="r" b="b" t="t" l="l"/>
            <a:pathLst>
              <a:path h="985037" w="985037">
                <a:moveTo>
                  <a:pt x="0" y="0"/>
                </a:moveTo>
                <a:lnTo>
                  <a:pt x="985037" y="0"/>
                </a:lnTo>
                <a:lnTo>
                  <a:pt x="985037" y="985037"/>
                </a:lnTo>
                <a:lnTo>
                  <a:pt x="0" y="98503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3144734" y="1770549"/>
            <a:ext cx="4114566" cy="7197491"/>
          </a:xfrm>
          <a:custGeom>
            <a:avLst/>
            <a:gdLst/>
            <a:ahLst/>
            <a:cxnLst/>
            <a:rect r="r" b="b" t="t" l="l"/>
            <a:pathLst>
              <a:path h="7197491" w="4114566">
                <a:moveTo>
                  <a:pt x="0" y="0"/>
                </a:moveTo>
                <a:lnTo>
                  <a:pt x="4114566" y="0"/>
                </a:lnTo>
                <a:lnTo>
                  <a:pt x="4114566" y="7197491"/>
                </a:lnTo>
                <a:lnTo>
                  <a:pt x="0" y="719749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323083" y="447777"/>
            <a:ext cx="1203982" cy="1203982"/>
          </a:xfrm>
          <a:custGeom>
            <a:avLst/>
            <a:gdLst/>
            <a:ahLst/>
            <a:cxnLst/>
            <a:rect r="r" b="b" t="t" l="l"/>
            <a:pathLst>
              <a:path h="1203982" w="1203982">
                <a:moveTo>
                  <a:pt x="0" y="0"/>
                </a:moveTo>
                <a:lnTo>
                  <a:pt x="1203983" y="0"/>
                </a:lnTo>
                <a:lnTo>
                  <a:pt x="1203983" y="1203982"/>
                </a:lnTo>
                <a:lnTo>
                  <a:pt x="0" y="120398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512513" y="2505931"/>
            <a:ext cx="6756395" cy="1429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452"/>
              </a:lnSpc>
            </a:pPr>
            <a:r>
              <a:rPr lang="en-US" sz="5800" spc="-150">
                <a:solidFill>
                  <a:srgbClr val="FFFFFF"/>
                </a:solidFill>
                <a:latin typeface="Roboto Bold"/>
              </a:rPr>
              <a:t>External</a:t>
            </a:r>
          </a:p>
          <a:p>
            <a:pPr>
              <a:lnSpc>
                <a:spcPts val="5452"/>
              </a:lnSpc>
            </a:pPr>
            <a:r>
              <a:rPr lang="en-US" sz="5800" spc="-150">
                <a:solidFill>
                  <a:srgbClr val="FFFFFF"/>
                </a:solidFill>
                <a:latin typeface="Roboto Bold"/>
              </a:rPr>
              <a:t>Stakeholders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530744" y="4403460"/>
            <a:ext cx="7330883" cy="1893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80"/>
              </a:lnSpc>
            </a:pPr>
            <a:r>
              <a:rPr lang="en-US" sz="2700">
                <a:solidFill>
                  <a:srgbClr val="FFFFFF"/>
                </a:solidFill>
                <a:latin typeface="Roboto"/>
              </a:rPr>
              <a:t>External stakeholders are individuals not directly concerned in the project development process but who will be impacted by the activities, decisions and outcomes.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562091" y="479298"/>
            <a:ext cx="2401397" cy="5494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68"/>
              </a:lnSpc>
            </a:pPr>
            <a:r>
              <a:rPr lang="en-US" sz="3120">
                <a:solidFill>
                  <a:srgbClr val="FFFFFF"/>
                </a:solidFill>
                <a:latin typeface="Roboto Bold"/>
              </a:rPr>
              <a:t>Stakeholders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2025080" y="836754"/>
            <a:ext cx="1809114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Roboto"/>
              </a:rPr>
              <a:t>Techniques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3619361" y="843076"/>
            <a:ext cx="1809114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Roboto"/>
              </a:rPr>
              <a:t>Results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7364638" y="836754"/>
            <a:ext cx="2254955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Roboto"/>
              </a:rPr>
              <a:t>Introduction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5300427" y="836754"/>
            <a:ext cx="2278698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Roboto"/>
              </a:rPr>
              <a:t>specifications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51B1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16746" y="1348373"/>
            <a:ext cx="6378842" cy="7666110"/>
          </a:xfrm>
          <a:custGeom>
            <a:avLst/>
            <a:gdLst/>
            <a:ahLst/>
            <a:cxnLst/>
            <a:rect r="r" b="b" t="t" l="l"/>
            <a:pathLst>
              <a:path h="7666110" w="6378842">
                <a:moveTo>
                  <a:pt x="0" y="0"/>
                </a:moveTo>
                <a:lnTo>
                  <a:pt x="6378842" y="0"/>
                </a:lnTo>
                <a:lnTo>
                  <a:pt x="6378842" y="7666109"/>
                </a:lnTo>
                <a:lnTo>
                  <a:pt x="0" y="76661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6437401" y="5181427"/>
            <a:ext cx="17011089" cy="17011089"/>
          </a:xfrm>
          <a:custGeom>
            <a:avLst/>
            <a:gdLst/>
            <a:ahLst/>
            <a:cxnLst/>
            <a:rect r="r" b="b" t="t" l="l"/>
            <a:pathLst>
              <a:path h="17011089" w="17011089">
                <a:moveTo>
                  <a:pt x="0" y="0"/>
                </a:moveTo>
                <a:lnTo>
                  <a:pt x="17011089" y="0"/>
                </a:lnTo>
                <a:lnTo>
                  <a:pt x="17011089" y="17011089"/>
                </a:lnTo>
                <a:lnTo>
                  <a:pt x="0" y="1701108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37322" y="3896437"/>
            <a:ext cx="5649203" cy="5649203"/>
          </a:xfrm>
          <a:custGeom>
            <a:avLst/>
            <a:gdLst/>
            <a:ahLst/>
            <a:cxnLst/>
            <a:rect r="r" b="b" t="t" l="l"/>
            <a:pathLst>
              <a:path h="5649203" w="5649203">
                <a:moveTo>
                  <a:pt x="0" y="0"/>
                </a:moveTo>
                <a:lnTo>
                  <a:pt x="5649203" y="0"/>
                </a:lnTo>
                <a:lnTo>
                  <a:pt x="5649203" y="5649203"/>
                </a:lnTo>
                <a:lnTo>
                  <a:pt x="0" y="564920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8999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4257061" y="-1467393"/>
            <a:ext cx="16376864" cy="16376864"/>
          </a:xfrm>
          <a:custGeom>
            <a:avLst/>
            <a:gdLst/>
            <a:ahLst/>
            <a:cxnLst/>
            <a:rect r="r" b="b" t="t" l="l"/>
            <a:pathLst>
              <a:path h="16376864" w="16376864">
                <a:moveTo>
                  <a:pt x="0" y="0"/>
                </a:moveTo>
                <a:lnTo>
                  <a:pt x="16376863" y="0"/>
                </a:lnTo>
                <a:lnTo>
                  <a:pt x="16376863" y="16376863"/>
                </a:lnTo>
                <a:lnTo>
                  <a:pt x="0" y="1637686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947087" y="3650069"/>
            <a:ext cx="444187" cy="9139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375"/>
              </a:lnSpc>
            </a:pPr>
            <a:r>
              <a:rPr lang="en-US" sz="5268">
                <a:solidFill>
                  <a:srgbClr val="FFFFFF"/>
                </a:solidFill>
                <a:latin typeface="Roboto Bold"/>
              </a:rPr>
              <a:t>1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613550" y="3716162"/>
            <a:ext cx="333537" cy="339910"/>
          </a:xfrm>
          <a:custGeom>
            <a:avLst/>
            <a:gdLst/>
            <a:ahLst/>
            <a:cxnLst/>
            <a:rect r="r" b="b" t="t" l="l"/>
            <a:pathLst>
              <a:path h="339910" w="333537">
                <a:moveTo>
                  <a:pt x="0" y="0"/>
                </a:moveTo>
                <a:lnTo>
                  <a:pt x="333537" y="0"/>
                </a:lnTo>
                <a:lnTo>
                  <a:pt x="333537" y="339910"/>
                </a:lnTo>
                <a:lnTo>
                  <a:pt x="0" y="33991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43136" y="5997899"/>
            <a:ext cx="333537" cy="339910"/>
          </a:xfrm>
          <a:custGeom>
            <a:avLst/>
            <a:gdLst/>
            <a:ahLst/>
            <a:cxnLst/>
            <a:rect r="r" b="b" t="t" l="l"/>
            <a:pathLst>
              <a:path h="339910" w="333537">
                <a:moveTo>
                  <a:pt x="0" y="0"/>
                </a:moveTo>
                <a:lnTo>
                  <a:pt x="333537" y="0"/>
                </a:lnTo>
                <a:lnTo>
                  <a:pt x="333537" y="339911"/>
                </a:lnTo>
                <a:lnTo>
                  <a:pt x="0" y="33991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9705884" y="3552278"/>
            <a:ext cx="444187" cy="9139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375"/>
              </a:lnSpc>
            </a:pPr>
            <a:r>
              <a:rPr lang="en-US" sz="5268">
                <a:solidFill>
                  <a:srgbClr val="FFFFFF"/>
                </a:solidFill>
                <a:latin typeface="Roboto Bold"/>
              </a:rPr>
              <a:t>3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9372347" y="3546207"/>
            <a:ext cx="333537" cy="339910"/>
          </a:xfrm>
          <a:custGeom>
            <a:avLst/>
            <a:gdLst/>
            <a:ahLst/>
            <a:cxnLst/>
            <a:rect r="r" b="b" t="t" l="l"/>
            <a:pathLst>
              <a:path h="339910" w="333537">
                <a:moveTo>
                  <a:pt x="0" y="0"/>
                </a:moveTo>
                <a:lnTo>
                  <a:pt x="333537" y="0"/>
                </a:lnTo>
                <a:lnTo>
                  <a:pt x="333537" y="339910"/>
                </a:lnTo>
                <a:lnTo>
                  <a:pt x="0" y="33991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9705884" y="6014291"/>
            <a:ext cx="444187" cy="9139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375"/>
              </a:lnSpc>
            </a:pPr>
            <a:r>
              <a:rPr lang="en-US" sz="5268">
                <a:solidFill>
                  <a:srgbClr val="FFFFFF"/>
                </a:solidFill>
                <a:latin typeface="Roboto Bold"/>
              </a:rPr>
              <a:t>4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9395323" y="5997899"/>
            <a:ext cx="333537" cy="339910"/>
          </a:xfrm>
          <a:custGeom>
            <a:avLst/>
            <a:gdLst/>
            <a:ahLst/>
            <a:cxnLst/>
            <a:rect r="r" b="b" t="t" l="l"/>
            <a:pathLst>
              <a:path h="339910" w="333537">
                <a:moveTo>
                  <a:pt x="0" y="0"/>
                </a:moveTo>
                <a:lnTo>
                  <a:pt x="333536" y="0"/>
                </a:lnTo>
                <a:lnTo>
                  <a:pt x="333536" y="339911"/>
                </a:lnTo>
                <a:lnTo>
                  <a:pt x="0" y="33991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12300777" y="1178702"/>
            <a:ext cx="1137396" cy="47625"/>
            <a:chOff x="0" y="0"/>
            <a:chExt cx="299561" cy="12543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99561" cy="12543"/>
            </a:xfrm>
            <a:custGeom>
              <a:avLst/>
              <a:gdLst/>
              <a:ahLst/>
              <a:cxnLst/>
              <a:rect r="r" b="b" t="t" l="l"/>
              <a:pathLst>
                <a:path h="12543" w="299561">
                  <a:moveTo>
                    <a:pt x="0" y="0"/>
                  </a:moveTo>
                  <a:lnTo>
                    <a:pt x="299561" y="0"/>
                  </a:lnTo>
                  <a:lnTo>
                    <a:pt x="299561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FFFFFF"/>
            </a:solidFill>
            <a:ln w="2667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299561" cy="506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2492310" y="3764369"/>
            <a:ext cx="5894420" cy="700461"/>
            <a:chOff x="0" y="0"/>
            <a:chExt cx="1552440" cy="184484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552440" cy="184484"/>
            </a:xfrm>
            <a:custGeom>
              <a:avLst/>
              <a:gdLst/>
              <a:ahLst/>
              <a:cxnLst/>
              <a:rect r="r" b="b" t="t" l="l"/>
              <a:pathLst>
                <a:path h="184484" w="1552440">
                  <a:moveTo>
                    <a:pt x="0" y="0"/>
                  </a:moveTo>
                  <a:lnTo>
                    <a:pt x="1552440" y="0"/>
                  </a:lnTo>
                  <a:lnTo>
                    <a:pt x="1552440" y="184484"/>
                  </a:lnTo>
                  <a:lnTo>
                    <a:pt x="0" y="184484"/>
                  </a:lnTo>
                  <a:close/>
                </a:path>
              </a:pathLst>
            </a:custGeom>
            <a:solidFill>
              <a:srgbClr val="00FFFC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57150"/>
              <a:ext cx="1552440" cy="2416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2492310" y="6167855"/>
            <a:ext cx="5894420" cy="700461"/>
            <a:chOff x="0" y="0"/>
            <a:chExt cx="1552440" cy="184484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552440" cy="184484"/>
            </a:xfrm>
            <a:custGeom>
              <a:avLst/>
              <a:gdLst/>
              <a:ahLst/>
              <a:cxnLst/>
              <a:rect r="r" b="b" t="t" l="l"/>
              <a:pathLst>
                <a:path h="184484" w="1552440">
                  <a:moveTo>
                    <a:pt x="0" y="0"/>
                  </a:moveTo>
                  <a:lnTo>
                    <a:pt x="1552440" y="0"/>
                  </a:lnTo>
                  <a:lnTo>
                    <a:pt x="1552440" y="184484"/>
                  </a:lnTo>
                  <a:lnTo>
                    <a:pt x="0" y="184484"/>
                  </a:lnTo>
                  <a:close/>
                </a:path>
              </a:pathLst>
            </a:custGeom>
            <a:solidFill>
              <a:srgbClr val="00FFFC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57150"/>
              <a:ext cx="1552440" cy="2416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0235806" y="3716162"/>
            <a:ext cx="5894420" cy="700461"/>
            <a:chOff x="0" y="0"/>
            <a:chExt cx="1552440" cy="184484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552440" cy="184484"/>
            </a:xfrm>
            <a:custGeom>
              <a:avLst/>
              <a:gdLst/>
              <a:ahLst/>
              <a:cxnLst/>
              <a:rect r="r" b="b" t="t" l="l"/>
              <a:pathLst>
                <a:path h="184484" w="1552440">
                  <a:moveTo>
                    <a:pt x="0" y="0"/>
                  </a:moveTo>
                  <a:lnTo>
                    <a:pt x="1552440" y="0"/>
                  </a:lnTo>
                  <a:lnTo>
                    <a:pt x="1552440" y="184484"/>
                  </a:lnTo>
                  <a:lnTo>
                    <a:pt x="0" y="184484"/>
                  </a:lnTo>
                  <a:close/>
                </a:path>
              </a:pathLst>
            </a:custGeom>
            <a:solidFill>
              <a:srgbClr val="00FFFC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57150"/>
              <a:ext cx="1552440" cy="2416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10235806" y="6178175"/>
            <a:ext cx="5894420" cy="700461"/>
            <a:chOff x="0" y="0"/>
            <a:chExt cx="1552440" cy="184484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1552440" cy="184484"/>
            </a:xfrm>
            <a:custGeom>
              <a:avLst/>
              <a:gdLst/>
              <a:ahLst/>
              <a:cxnLst/>
              <a:rect r="r" b="b" t="t" l="l"/>
              <a:pathLst>
                <a:path h="184484" w="1552440">
                  <a:moveTo>
                    <a:pt x="0" y="0"/>
                  </a:moveTo>
                  <a:lnTo>
                    <a:pt x="1552440" y="0"/>
                  </a:lnTo>
                  <a:lnTo>
                    <a:pt x="1552440" y="184484"/>
                  </a:lnTo>
                  <a:lnTo>
                    <a:pt x="0" y="184484"/>
                  </a:lnTo>
                  <a:close/>
                </a:path>
              </a:pathLst>
            </a:custGeom>
            <a:solidFill>
              <a:srgbClr val="00FFFC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57150"/>
              <a:ext cx="1552440" cy="2416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sp>
        <p:nvSpPr>
          <p:cNvPr name="Freeform 28" id="28"/>
          <p:cNvSpPr/>
          <p:nvPr/>
        </p:nvSpPr>
        <p:spPr>
          <a:xfrm flipH="false" flipV="false" rot="0">
            <a:off x="1306433" y="479528"/>
            <a:ext cx="1140480" cy="1140480"/>
          </a:xfrm>
          <a:custGeom>
            <a:avLst/>
            <a:gdLst/>
            <a:ahLst/>
            <a:cxnLst/>
            <a:rect r="r" b="b" t="t" l="l"/>
            <a:pathLst>
              <a:path h="1140480" w="1140480">
                <a:moveTo>
                  <a:pt x="0" y="0"/>
                </a:moveTo>
                <a:lnTo>
                  <a:pt x="1140480" y="0"/>
                </a:lnTo>
                <a:lnTo>
                  <a:pt x="1140480" y="1140480"/>
                </a:lnTo>
                <a:lnTo>
                  <a:pt x="0" y="114048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9" id="29"/>
          <p:cNvSpPr txBox="true"/>
          <p:nvPr/>
        </p:nvSpPr>
        <p:spPr>
          <a:xfrm rot="0">
            <a:off x="1512513" y="2026260"/>
            <a:ext cx="7631487" cy="12447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93"/>
              </a:lnSpc>
            </a:pPr>
            <a:r>
              <a:rPr lang="en-US" sz="5099" spc="-132">
                <a:solidFill>
                  <a:srgbClr val="FFFFFF"/>
                </a:solidFill>
                <a:latin typeface="Roboto Bold"/>
              </a:rPr>
              <a:t>Requirement Gathering Techniques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2492310" y="4505270"/>
            <a:ext cx="5745897" cy="11732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76"/>
              </a:lnSpc>
            </a:pPr>
            <a:r>
              <a:rPr lang="en-US" sz="2269">
                <a:solidFill>
                  <a:srgbClr val="FFFFFF"/>
                </a:solidFill>
                <a:latin typeface="Roboto Bold"/>
              </a:rPr>
              <a:t>This is a data collection method used to gather information from a sample of people or entities, used to gather feedback. 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876673" y="5964707"/>
            <a:ext cx="444187" cy="9139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375"/>
              </a:lnSpc>
            </a:pPr>
            <a:r>
              <a:rPr lang="en-US" sz="5268">
                <a:solidFill>
                  <a:srgbClr val="FFFFFF"/>
                </a:solidFill>
                <a:latin typeface="Roboto Bold"/>
              </a:rPr>
              <a:t>2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2492310" y="6969147"/>
            <a:ext cx="6061039" cy="20453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89"/>
              </a:lnSpc>
            </a:pPr>
            <a:r>
              <a:rPr lang="en-US" sz="2349">
                <a:solidFill>
                  <a:srgbClr val="FFFFFF"/>
                </a:solidFill>
                <a:latin typeface="Roboto Bold"/>
              </a:rPr>
              <a:t>This is another method of gathering requirements which involves questioning concerned individuals to get more information about their needs regarding the system. 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0235806" y="4407680"/>
            <a:ext cx="6359782" cy="163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89"/>
              </a:lnSpc>
            </a:pPr>
            <a:r>
              <a:rPr lang="en-US" sz="2349">
                <a:solidFill>
                  <a:srgbClr val="FFFFFF"/>
                </a:solidFill>
                <a:latin typeface="Roboto Bold"/>
              </a:rPr>
              <a:t>This involves evaluating and understanding strengths, and weaknesses of existing systems providing similar solutions. After these study, we came out with two main existing solutions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0235806" y="7011986"/>
            <a:ext cx="6061603" cy="163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89"/>
              </a:lnSpc>
            </a:pPr>
            <a:r>
              <a:rPr lang="en-US" sz="2349">
                <a:solidFill>
                  <a:srgbClr val="FFFFFF"/>
                </a:solidFill>
                <a:latin typeface="Roboto Bold"/>
              </a:rPr>
              <a:t>This involves gathering together to exchange ideas and insights between project team member. </a:t>
            </a:r>
          </a:p>
          <a:p>
            <a:pPr>
              <a:lnSpc>
                <a:spcPts val="3289"/>
              </a:lnSpc>
            </a:pPr>
          </a:p>
        </p:txBody>
      </p:sp>
      <p:sp>
        <p:nvSpPr>
          <p:cNvPr name="TextBox 35" id="35"/>
          <p:cNvSpPr txBox="true"/>
          <p:nvPr/>
        </p:nvSpPr>
        <p:spPr>
          <a:xfrm rot="0">
            <a:off x="9562091" y="843076"/>
            <a:ext cx="2401397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Roboto"/>
              </a:rPr>
              <a:t>Stakeholders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1730658" y="479298"/>
            <a:ext cx="2202912" cy="5494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68"/>
              </a:lnSpc>
            </a:pPr>
            <a:r>
              <a:rPr lang="en-US" sz="3120">
                <a:solidFill>
                  <a:srgbClr val="FFFFFF"/>
                </a:solidFill>
                <a:latin typeface="Roboto Bold"/>
              </a:rPr>
              <a:t>Techniques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3619361" y="843076"/>
            <a:ext cx="1809114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Roboto"/>
              </a:rPr>
              <a:t>Results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7364638" y="836754"/>
            <a:ext cx="2254955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Roboto"/>
              </a:rPr>
              <a:t>Introduction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5300427" y="836754"/>
            <a:ext cx="2278698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Roboto"/>
              </a:rPr>
              <a:t>specifications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2828929" y="3742548"/>
            <a:ext cx="1836999" cy="6293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95"/>
              </a:lnSpc>
            </a:pPr>
            <a:r>
              <a:rPr lang="en-US" sz="3710">
                <a:solidFill>
                  <a:srgbClr val="151B1F"/>
                </a:solidFill>
                <a:latin typeface="Canva Sans Bold"/>
              </a:rPr>
              <a:t>Surveys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2828929" y="6130798"/>
            <a:ext cx="2414346" cy="6293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95"/>
              </a:lnSpc>
            </a:pPr>
            <a:r>
              <a:rPr lang="en-US" sz="3710">
                <a:solidFill>
                  <a:srgbClr val="151B1F"/>
                </a:solidFill>
                <a:latin typeface="Canva Sans Bold"/>
              </a:rPr>
              <a:t>Interviews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10692996" y="3742548"/>
            <a:ext cx="4692641" cy="6293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95"/>
              </a:lnSpc>
            </a:pPr>
            <a:r>
              <a:rPr lang="en-US" sz="3710">
                <a:solidFill>
                  <a:srgbClr val="151B1F"/>
                </a:solidFill>
                <a:latin typeface="Canva Sans Bold"/>
              </a:rPr>
              <a:t>Reverse Engineering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10745138" y="6180382"/>
            <a:ext cx="3346932" cy="6293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95"/>
              </a:lnSpc>
            </a:pPr>
            <a:r>
              <a:rPr lang="en-US" sz="3710">
                <a:solidFill>
                  <a:srgbClr val="151B1F"/>
                </a:solidFill>
                <a:latin typeface="Canva Sans Bold"/>
              </a:rPr>
              <a:t>BrainStorming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51B1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697147" y="4171690"/>
            <a:ext cx="10173221" cy="10173221"/>
          </a:xfrm>
          <a:custGeom>
            <a:avLst/>
            <a:gdLst/>
            <a:ahLst/>
            <a:cxnLst/>
            <a:rect r="r" b="b" t="t" l="l"/>
            <a:pathLst>
              <a:path h="10173221" w="10173221">
                <a:moveTo>
                  <a:pt x="0" y="0"/>
                </a:moveTo>
                <a:lnTo>
                  <a:pt x="10173221" y="0"/>
                </a:lnTo>
                <a:lnTo>
                  <a:pt x="10173221" y="10173220"/>
                </a:lnTo>
                <a:lnTo>
                  <a:pt x="0" y="101732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158302" y="2010984"/>
            <a:ext cx="17011089" cy="17011089"/>
          </a:xfrm>
          <a:custGeom>
            <a:avLst/>
            <a:gdLst/>
            <a:ahLst/>
            <a:cxnLst/>
            <a:rect r="r" b="b" t="t" l="l"/>
            <a:pathLst>
              <a:path h="17011089" w="17011089">
                <a:moveTo>
                  <a:pt x="0" y="0"/>
                </a:moveTo>
                <a:lnTo>
                  <a:pt x="17011089" y="0"/>
                </a:lnTo>
                <a:lnTo>
                  <a:pt x="17011089" y="17011089"/>
                </a:lnTo>
                <a:lnTo>
                  <a:pt x="0" y="1701108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977941" y="1795680"/>
            <a:ext cx="3461836" cy="1393389"/>
          </a:xfrm>
          <a:custGeom>
            <a:avLst/>
            <a:gdLst/>
            <a:ahLst/>
            <a:cxnLst/>
            <a:rect r="r" b="b" t="t" l="l"/>
            <a:pathLst>
              <a:path h="1393389" w="3461836">
                <a:moveTo>
                  <a:pt x="0" y="0"/>
                </a:moveTo>
                <a:lnTo>
                  <a:pt x="3461835" y="0"/>
                </a:lnTo>
                <a:lnTo>
                  <a:pt x="3461835" y="1393388"/>
                </a:lnTo>
                <a:lnTo>
                  <a:pt x="0" y="139338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12513" y="4171690"/>
            <a:ext cx="460678" cy="460678"/>
          </a:xfrm>
          <a:custGeom>
            <a:avLst/>
            <a:gdLst/>
            <a:ahLst/>
            <a:cxnLst/>
            <a:rect r="r" b="b" t="t" l="l"/>
            <a:pathLst>
              <a:path h="460678" w="460678">
                <a:moveTo>
                  <a:pt x="0" y="0"/>
                </a:moveTo>
                <a:lnTo>
                  <a:pt x="460678" y="0"/>
                </a:lnTo>
                <a:lnTo>
                  <a:pt x="460678" y="460678"/>
                </a:lnTo>
                <a:lnTo>
                  <a:pt x="0" y="46067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705803" y="3268425"/>
            <a:ext cx="5873323" cy="4911566"/>
          </a:xfrm>
          <a:custGeom>
            <a:avLst/>
            <a:gdLst/>
            <a:ahLst/>
            <a:cxnLst/>
            <a:rect r="r" b="b" t="t" l="l"/>
            <a:pathLst>
              <a:path h="4911566" w="5873323">
                <a:moveTo>
                  <a:pt x="0" y="0"/>
                </a:moveTo>
                <a:lnTo>
                  <a:pt x="5873323" y="0"/>
                </a:lnTo>
                <a:lnTo>
                  <a:pt x="5873323" y="4911566"/>
                </a:lnTo>
                <a:lnTo>
                  <a:pt x="0" y="491156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4098763" y="1089660"/>
            <a:ext cx="937096" cy="47625"/>
            <a:chOff x="0" y="0"/>
            <a:chExt cx="246807" cy="1254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46807" cy="12543"/>
            </a:xfrm>
            <a:custGeom>
              <a:avLst/>
              <a:gdLst/>
              <a:ahLst/>
              <a:cxnLst/>
              <a:rect r="r" b="b" t="t" l="l"/>
              <a:pathLst>
                <a:path h="12543" w="246807">
                  <a:moveTo>
                    <a:pt x="0" y="0"/>
                  </a:moveTo>
                  <a:lnTo>
                    <a:pt x="246807" y="0"/>
                  </a:lnTo>
                  <a:lnTo>
                    <a:pt x="246807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FFFFFF"/>
            </a:solidFill>
            <a:ln w="2667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246807" cy="506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2416263" y="4051798"/>
            <a:ext cx="6712923" cy="700461"/>
            <a:chOff x="0" y="0"/>
            <a:chExt cx="1768013" cy="184484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768013" cy="184484"/>
            </a:xfrm>
            <a:custGeom>
              <a:avLst/>
              <a:gdLst/>
              <a:ahLst/>
              <a:cxnLst/>
              <a:rect r="r" b="b" t="t" l="l"/>
              <a:pathLst>
                <a:path h="184484" w="1768013">
                  <a:moveTo>
                    <a:pt x="0" y="0"/>
                  </a:moveTo>
                  <a:lnTo>
                    <a:pt x="1768013" y="0"/>
                  </a:lnTo>
                  <a:lnTo>
                    <a:pt x="1768013" y="184484"/>
                  </a:lnTo>
                  <a:lnTo>
                    <a:pt x="0" y="184484"/>
                  </a:lnTo>
                  <a:close/>
                </a:path>
              </a:pathLst>
            </a:custGeom>
            <a:solidFill>
              <a:srgbClr val="00FFFC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57150"/>
              <a:ext cx="1768013" cy="2416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2431077" y="6884853"/>
            <a:ext cx="6698109" cy="700461"/>
            <a:chOff x="0" y="0"/>
            <a:chExt cx="1764111" cy="184484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764111" cy="184484"/>
            </a:xfrm>
            <a:custGeom>
              <a:avLst/>
              <a:gdLst/>
              <a:ahLst/>
              <a:cxnLst/>
              <a:rect r="r" b="b" t="t" l="l"/>
              <a:pathLst>
                <a:path h="184484" w="1764111">
                  <a:moveTo>
                    <a:pt x="0" y="0"/>
                  </a:moveTo>
                  <a:lnTo>
                    <a:pt x="1764111" y="0"/>
                  </a:lnTo>
                  <a:lnTo>
                    <a:pt x="1764111" y="184484"/>
                  </a:lnTo>
                  <a:lnTo>
                    <a:pt x="0" y="184484"/>
                  </a:lnTo>
                  <a:close/>
                </a:path>
              </a:pathLst>
            </a:custGeom>
            <a:solidFill>
              <a:srgbClr val="00FFFC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57150"/>
              <a:ext cx="1764111" cy="2416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1512513" y="7004744"/>
            <a:ext cx="460678" cy="460678"/>
          </a:xfrm>
          <a:custGeom>
            <a:avLst/>
            <a:gdLst/>
            <a:ahLst/>
            <a:cxnLst/>
            <a:rect r="r" b="b" t="t" l="l"/>
            <a:pathLst>
              <a:path h="460678" w="460678">
                <a:moveTo>
                  <a:pt x="0" y="0"/>
                </a:moveTo>
                <a:lnTo>
                  <a:pt x="460678" y="0"/>
                </a:lnTo>
                <a:lnTo>
                  <a:pt x="460678" y="460678"/>
                </a:lnTo>
                <a:lnTo>
                  <a:pt x="0" y="46067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7" id="17"/>
          <p:cNvGrpSpPr/>
          <p:nvPr/>
        </p:nvGrpSpPr>
        <p:grpSpPr>
          <a:xfrm rot="0">
            <a:off x="1742852" y="8302890"/>
            <a:ext cx="2776022" cy="955410"/>
            <a:chOff x="0" y="0"/>
            <a:chExt cx="731133" cy="251631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731133" cy="251631"/>
            </a:xfrm>
            <a:custGeom>
              <a:avLst/>
              <a:gdLst/>
              <a:ahLst/>
              <a:cxnLst/>
              <a:rect r="r" b="b" t="t" l="l"/>
              <a:pathLst>
                <a:path h="251631" w="731133">
                  <a:moveTo>
                    <a:pt x="0" y="0"/>
                  </a:moveTo>
                  <a:lnTo>
                    <a:pt x="731133" y="0"/>
                  </a:lnTo>
                  <a:lnTo>
                    <a:pt x="731133" y="251631"/>
                  </a:lnTo>
                  <a:lnTo>
                    <a:pt x="0" y="251631"/>
                  </a:lnTo>
                  <a:close/>
                </a:path>
              </a:pathLst>
            </a:custGeom>
            <a:solidFill>
              <a:srgbClr val="12A4A2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76200"/>
              <a:ext cx="731133" cy="3278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80"/>
                </a:lnSpc>
              </a:pPr>
              <a:r>
                <a:rPr lang="en-US" sz="3200">
                  <a:solidFill>
                    <a:srgbClr val="FFFFFF"/>
                  </a:solidFill>
                  <a:latin typeface="Roboto Bold"/>
                </a:rPr>
                <a:t>google sheets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5499834" y="8259347"/>
            <a:ext cx="2769760" cy="998953"/>
            <a:chOff x="0" y="0"/>
            <a:chExt cx="729484" cy="263099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729484" cy="263099"/>
            </a:xfrm>
            <a:custGeom>
              <a:avLst/>
              <a:gdLst/>
              <a:ahLst/>
              <a:cxnLst/>
              <a:rect r="r" b="b" t="t" l="l"/>
              <a:pathLst>
                <a:path h="263099" w="729484">
                  <a:moveTo>
                    <a:pt x="0" y="0"/>
                  </a:moveTo>
                  <a:lnTo>
                    <a:pt x="729484" y="0"/>
                  </a:lnTo>
                  <a:lnTo>
                    <a:pt x="729484" y="263099"/>
                  </a:lnTo>
                  <a:lnTo>
                    <a:pt x="0" y="263099"/>
                  </a:lnTo>
                  <a:close/>
                </a:path>
              </a:pathLst>
            </a:custGeom>
            <a:solidFill>
              <a:srgbClr val="12A4A2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76200"/>
              <a:ext cx="729484" cy="3392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80"/>
                </a:lnSpc>
              </a:pPr>
              <a:r>
                <a:rPr lang="en-US" sz="3200">
                  <a:solidFill>
                    <a:srgbClr val="FFFFFF"/>
                  </a:solidFill>
                  <a:latin typeface="Roboto Bold"/>
                </a:rPr>
                <a:t>Power BI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9250554" y="8259347"/>
            <a:ext cx="3139474" cy="998953"/>
            <a:chOff x="0" y="0"/>
            <a:chExt cx="826857" cy="263099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26857" cy="263099"/>
            </a:xfrm>
            <a:custGeom>
              <a:avLst/>
              <a:gdLst/>
              <a:ahLst/>
              <a:cxnLst/>
              <a:rect r="r" b="b" t="t" l="l"/>
              <a:pathLst>
                <a:path h="263099" w="826857">
                  <a:moveTo>
                    <a:pt x="0" y="0"/>
                  </a:moveTo>
                  <a:lnTo>
                    <a:pt x="826857" y="0"/>
                  </a:lnTo>
                  <a:lnTo>
                    <a:pt x="826857" y="263099"/>
                  </a:lnTo>
                  <a:lnTo>
                    <a:pt x="0" y="263099"/>
                  </a:lnTo>
                  <a:close/>
                </a:path>
              </a:pathLst>
            </a:custGeom>
            <a:solidFill>
              <a:srgbClr val="12A4A2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76200"/>
              <a:ext cx="826857" cy="3392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80"/>
                </a:lnSpc>
              </a:pPr>
              <a:r>
                <a:rPr lang="en-US" sz="3200">
                  <a:solidFill>
                    <a:srgbClr val="FFFFFF"/>
                  </a:solidFill>
                  <a:latin typeface="Roboto Bold"/>
                </a:rPr>
                <a:t>Excel</a:t>
              </a:r>
            </a:p>
          </p:txBody>
        </p:sp>
      </p:grpSp>
      <p:sp>
        <p:nvSpPr>
          <p:cNvPr name="Freeform 26" id="26"/>
          <p:cNvSpPr/>
          <p:nvPr/>
        </p:nvSpPr>
        <p:spPr>
          <a:xfrm flipH="false" flipV="false" rot="0">
            <a:off x="4607863" y="8612160"/>
            <a:ext cx="802983" cy="380413"/>
          </a:xfrm>
          <a:custGeom>
            <a:avLst/>
            <a:gdLst/>
            <a:ahLst/>
            <a:cxnLst/>
            <a:rect r="r" b="b" t="t" l="l"/>
            <a:pathLst>
              <a:path h="380413" w="802983">
                <a:moveTo>
                  <a:pt x="0" y="0"/>
                </a:moveTo>
                <a:lnTo>
                  <a:pt x="802983" y="0"/>
                </a:lnTo>
                <a:lnTo>
                  <a:pt x="802983" y="380413"/>
                </a:lnTo>
                <a:lnTo>
                  <a:pt x="0" y="38041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8355319" y="8568617"/>
            <a:ext cx="802983" cy="380413"/>
          </a:xfrm>
          <a:custGeom>
            <a:avLst/>
            <a:gdLst/>
            <a:ahLst/>
            <a:cxnLst/>
            <a:rect r="r" b="b" t="t" l="l"/>
            <a:pathLst>
              <a:path h="380413" w="802983">
                <a:moveTo>
                  <a:pt x="0" y="0"/>
                </a:moveTo>
                <a:lnTo>
                  <a:pt x="802983" y="0"/>
                </a:lnTo>
                <a:lnTo>
                  <a:pt x="802983" y="380413"/>
                </a:lnTo>
                <a:lnTo>
                  <a:pt x="0" y="38041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1108492" y="429133"/>
            <a:ext cx="1268719" cy="1268719"/>
          </a:xfrm>
          <a:custGeom>
            <a:avLst/>
            <a:gdLst/>
            <a:ahLst/>
            <a:cxnLst/>
            <a:rect r="r" b="b" t="t" l="l"/>
            <a:pathLst>
              <a:path h="1268719" w="1268719">
                <a:moveTo>
                  <a:pt x="0" y="0"/>
                </a:moveTo>
                <a:lnTo>
                  <a:pt x="1268720" y="0"/>
                </a:lnTo>
                <a:lnTo>
                  <a:pt x="1268720" y="1268719"/>
                </a:lnTo>
                <a:lnTo>
                  <a:pt x="0" y="126871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9" id="29"/>
          <p:cNvSpPr txBox="true"/>
          <p:nvPr/>
        </p:nvSpPr>
        <p:spPr>
          <a:xfrm rot="0">
            <a:off x="1512513" y="2505931"/>
            <a:ext cx="6756395" cy="6831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076"/>
              </a:lnSpc>
            </a:pPr>
            <a:r>
              <a:rPr lang="en-US" sz="5400" spc="-140">
                <a:solidFill>
                  <a:srgbClr val="FFFFFF"/>
                </a:solidFill>
                <a:latin typeface="Roboto Bold"/>
              </a:rPr>
              <a:t>Results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9619593" y="822007"/>
            <a:ext cx="2401397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Roboto"/>
              </a:rPr>
              <a:t>Stakeholders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2025080" y="836754"/>
            <a:ext cx="1809114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Roboto"/>
              </a:rPr>
              <a:t>Techniques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3619361" y="352933"/>
            <a:ext cx="1809114" cy="5494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68"/>
              </a:lnSpc>
            </a:pPr>
            <a:r>
              <a:rPr lang="en-US" sz="3120">
                <a:solidFill>
                  <a:srgbClr val="FFFFFF"/>
                </a:solidFill>
                <a:latin typeface="Roboto Bold"/>
              </a:rPr>
              <a:t>Results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7364638" y="836754"/>
            <a:ext cx="2254955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Roboto"/>
              </a:rPr>
              <a:t>Introduction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5300427" y="836754"/>
            <a:ext cx="2278698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Roboto"/>
              </a:rPr>
              <a:t>specifications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2551407" y="4185873"/>
            <a:ext cx="5311384" cy="5370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90"/>
              </a:lnSpc>
            </a:pPr>
            <a:r>
              <a:rPr lang="en-US" sz="4245" spc="-110">
                <a:solidFill>
                  <a:srgbClr val="1F272C"/>
                </a:solidFill>
                <a:latin typeface="Roboto Bold"/>
              </a:rPr>
              <a:t>Results Observation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2416263" y="4859389"/>
            <a:ext cx="7203330" cy="1746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00"/>
              </a:lnSpc>
            </a:pPr>
            <a:r>
              <a:rPr lang="en-US" sz="2500">
                <a:solidFill>
                  <a:srgbClr val="FFFFFF"/>
                </a:solidFill>
                <a:latin typeface="Roboto Bold"/>
              </a:rPr>
              <a:t>After gathering  data from diverse stakeholders, we had the role to analyse the data. This  was done to have a clear understanding of our system and produce a quality product.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2551407" y="6989628"/>
            <a:ext cx="5311384" cy="5370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90"/>
              </a:lnSpc>
            </a:pPr>
            <a:r>
              <a:rPr lang="en-US" sz="4245" spc="-110">
                <a:solidFill>
                  <a:srgbClr val="1F272C"/>
                </a:solidFill>
                <a:latin typeface="Roboto Bold"/>
              </a:rPr>
              <a:t>Tools for Observation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51B1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144000" y="1523860"/>
            <a:ext cx="17011089" cy="17011089"/>
          </a:xfrm>
          <a:custGeom>
            <a:avLst/>
            <a:gdLst/>
            <a:ahLst/>
            <a:cxnLst/>
            <a:rect r="r" b="b" t="t" l="l"/>
            <a:pathLst>
              <a:path h="17011089" w="17011089">
                <a:moveTo>
                  <a:pt x="0" y="0"/>
                </a:moveTo>
                <a:lnTo>
                  <a:pt x="17011089" y="0"/>
                </a:lnTo>
                <a:lnTo>
                  <a:pt x="17011089" y="17011089"/>
                </a:lnTo>
                <a:lnTo>
                  <a:pt x="0" y="170110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8107955" y="-9533254"/>
            <a:ext cx="16376864" cy="16376864"/>
          </a:xfrm>
          <a:custGeom>
            <a:avLst/>
            <a:gdLst/>
            <a:ahLst/>
            <a:cxnLst/>
            <a:rect r="r" b="b" t="t" l="l"/>
            <a:pathLst>
              <a:path h="16376864" w="16376864">
                <a:moveTo>
                  <a:pt x="0" y="0"/>
                </a:moveTo>
                <a:lnTo>
                  <a:pt x="16376863" y="0"/>
                </a:lnTo>
                <a:lnTo>
                  <a:pt x="16376863" y="16376864"/>
                </a:lnTo>
                <a:lnTo>
                  <a:pt x="0" y="1637686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512513" y="8236263"/>
            <a:ext cx="2265634" cy="835414"/>
            <a:chOff x="0" y="0"/>
            <a:chExt cx="596710" cy="22002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96710" cy="220027"/>
            </a:xfrm>
            <a:custGeom>
              <a:avLst/>
              <a:gdLst/>
              <a:ahLst/>
              <a:cxnLst/>
              <a:rect r="r" b="b" t="t" l="l"/>
              <a:pathLst>
                <a:path h="220027" w="596710">
                  <a:moveTo>
                    <a:pt x="110013" y="0"/>
                  </a:moveTo>
                  <a:lnTo>
                    <a:pt x="486697" y="0"/>
                  </a:lnTo>
                  <a:cubicBezTo>
                    <a:pt x="547456" y="0"/>
                    <a:pt x="596710" y="49255"/>
                    <a:pt x="596710" y="110013"/>
                  </a:cubicBezTo>
                  <a:lnTo>
                    <a:pt x="596710" y="110013"/>
                  </a:lnTo>
                  <a:cubicBezTo>
                    <a:pt x="596710" y="170772"/>
                    <a:pt x="547456" y="220027"/>
                    <a:pt x="486697" y="220027"/>
                  </a:cubicBezTo>
                  <a:lnTo>
                    <a:pt x="110013" y="220027"/>
                  </a:lnTo>
                  <a:cubicBezTo>
                    <a:pt x="49255" y="220027"/>
                    <a:pt x="0" y="170772"/>
                    <a:pt x="0" y="110013"/>
                  </a:cubicBezTo>
                  <a:lnTo>
                    <a:pt x="0" y="110013"/>
                  </a:lnTo>
                  <a:cubicBezTo>
                    <a:pt x="0" y="49255"/>
                    <a:pt x="49255" y="0"/>
                    <a:pt x="110013" y="0"/>
                  </a:cubicBezTo>
                  <a:close/>
                </a:path>
              </a:pathLst>
            </a:custGeom>
            <a:solidFill>
              <a:srgbClr val="47555D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596710" cy="2581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true" flipV="false" rot="0">
            <a:off x="3227326" y="8518078"/>
            <a:ext cx="218106" cy="271783"/>
          </a:xfrm>
          <a:custGeom>
            <a:avLst/>
            <a:gdLst/>
            <a:ahLst/>
            <a:cxnLst/>
            <a:rect r="r" b="b" t="t" l="l"/>
            <a:pathLst>
              <a:path h="271783" w="218106">
                <a:moveTo>
                  <a:pt x="218106" y="0"/>
                </a:moveTo>
                <a:lnTo>
                  <a:pt x="0" y="0"/>
                </a:lnTo>
                <a:lnTo>
                  <a:pt x="0" y="271784"/>
                </a:lnTo>
                <a:lnTo>
                  <a:pt x="218106" y="271784"/>
                </a:lnTo>
                <a:lnTo>
                  <a:pt x="218106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3931207" y="8236263"/>
            <a:ext cx="2265634" cy="835414"/>
            <a:chOff x="0" y="0"/>
            <a:chExt cx="596710" cy="22002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96710" cy="220027"/>
            </a:xfrm>
            <a:custGeom>
              <a:avLst/>
              <a:gdLst/>
              <a:ahLst/>
              <a:cxnLst/>
              <a:rect r="r" b="b" t="t" l="l"/>
              <a:pathLst>
                <a:path h="220027" w="596710">
                  <a:moveTo>
                    <a:pt x="110013" y="0"/>
                  </a:moveTo>
                  <a:lnTo>
                    <a:pt x="486697" y="0"/>
                  </a:lnTo>
                  <a:cubicBezTo>
                    <a:pt x="547456" y="0"/>
                    <a:pt x="596710" y="49255"/>
                    <a:pt x="596710" y="110013"/>
                  </a:cubicBezTo>
                  <a:lnTo>
                    <a:pt x="596710" y="110013"/>
                  </a:lnTo>
                  <a:cubicBezTo>
                    <a:pt x="596710" y="170772"/>
                    <a:pt x="547456" y="220027"/>
                    <a:pt x="486697" y="220027"/>
                  </a:cubicBezTo>
                  <a:lnTo>
                    <a:pt x="110013" y="220027"/>
                  </a:lnTo>
                  <a:cubicBezTo>
                    <a:pt x="49255" y="220027"/>
                    <a:pt x="0" y="170772"/>
                    <a:pt x="0" y="110013"/>
                  </a:cubicBezTo>
                  <a:lnTo>
                    <a:pt x="0" y="110013"/>
                  </a:lnTo>
                  <a:cubicBezTo>
                    <a:pt x="0" y="49255"/>
                    <a:pt x="49255" y="0"/>
                    <a:pt x="110013" y="0"/>
                  </a:cubicBezTo>
                  <a:close/>
                </a:path>
              </a:pathLst>
            </a:custGeom>
            <a:solidFill>
              <a:srgbClr val="00FFFC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596710" cy="2581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4114663" y="8528236"/>
            <a:ext cx="218106" cy="271783"/>
          </a:xfrm>
          <a:custGeom>
            <a:avLst/>
            <a:gdLst/>
            <a:ahLst/>
            <a:cxnLst/>
            <a:rect r="r" b="b" t="t" l="l"/>
            <a:pathLst>
              <a:path h="271783" w="218106">
                <a:moveTo>
                  <a:pt x="0" y="0"/>
                </a:moveTo>
                <a:lnTo>
                  <a:pt x="218107" y="0"/>
                </a:lnTo>
                <a:lnTo>
                  <a:pt x="218107" y="271784"/>
                </a:lnTo>
                <a:lnTo>
                  <a:pt x="0" y="27178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512513" y="1888899"/>
            <a:ext cx="3179054" cy="1812061"/>
          </a:xfrm>
          <a:custGeom>
            <a:avLst/>
            <a:gdLst/>
            <a:ahLst/>
            <a:cxnLst/>
            <a:rect r="r" b="b" t="t" l="l"/>
            <a:pathLst>
              <a:path h="1812061" w="3179054">
                <a:moveTo>
                  <a:pt x="0" y="0"/>
                </a:moveTo>
                <a:lnTo>
                  <a:pt x="3179054" y="0"/>
                </a:lnTo>
                <a:lnTo>
                  <a:pt x="3179054" y="1812061"/>
                </a:lnTo>
                <a:lnTo>
                  <a:pt x="0" y="181206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566663" y="4006918"/>
            <a:ext cx="1891700" cy="1813667"/>
          </a:xfrm>
          <a:custGeom>
            <a:avLst/>
            <a:gdLst/>
            <a:ahLst/>
            <a:cxnLst/>
            <a:rect r="r" b="b" t="t" l="l"/>
            <a:pathLst>
              <a:path h="1813667" w="1891700">
                <a:moveTo>
                  <a:pt x="0" y="0"/>
                </a:moveTo>
                <a:lnTo>
                  <a:pt x="1891700" y="0"/>
                </a:lnTo>
                <a:lnTo>
                  <a:pt x="1891700" y="1813667"/>
                </a:lnTo>
                <a:lnTo>
                  <a:pt x="0" y="181366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8602283" y="2092269"/>
            <a:ext cx="4700299" cy="7937136"/>
          </a:xfrm>
          <a:custGeom>
            <a:avLst/>
            <a:gdLst/>
            <a:ahLst/>
            <a:cxnLst/>
            <a:rect r="r" b="b" t="t" l="l"/>
            <a:pathLst>
              <a:path h="7937136" w="4700299">
                <a:moveTo>
                  <a:pt x="0" y="0"/>
                </a:moveTo>
                <a:lnTo>
                  <a:pt x="4700300" y="0"/>
                </a:lnTo>
                <a:lnTo>
                  <a:pt x="4700300" y="7937136"/>
                </a:lnTo>
                <a:lnTo>
                  <a:pt x="0" y="7937136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3493083" y="2092269"/>
            <a:ext cx="4273520" cy="7921215"/>
          </a:xfrm>
          <a:custGeom>
            <a:avLst/>
            <a:gdLst/>
            <a:ahLst/>
            <a:cxnLst/>
            <a:rect r="r" b="b" t="t" l="l"/>
            <a:pathLst>
              <a:path h="7921215" w="4273520">
                <a:moveTo>
                  <a:pt x="0" y="0"/>
                </a:moveTo>
                <a:lnTo>
                  <a:pt x="4273520" y="0"/>
                </a:lnTo>
                <a:lnTo>
                  <a:pt x="4273520" y="7921215"/>
                </a:lnTo>
                <a:lnTo>
                  <a:pt x="0" y="7921215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-12657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028700" y="322697"/>
            <a:ext cx="1261402" cy="1261402"/>
          </a:xfrm>
          <a:custGeom>
            <a:avLst/>
            <a:gdLst/>
            <a:ahLst/>
            <a:cxnLst/>
            <a:rect r="r" b="b" t="t" l="l"/>
            <a:pathLst>
              <a:path h="1261402" w="1261402">
                <a:moveTo>
                  <a:pt x="0" y="0"/>
                </a:moveTo>
                <a:lnTo>
                  <a:pt x="1261402" y="0"/>
                </a:lnTo>
                <a:lnTo>
                  <a:pt x="1261402" y="1261402"/>
                </a:lnTo>
                <a:lnTo>
                  <a:pt x="0" y="1261402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2645330" y="4168843"/>
            <a:ext cx="6455124" cy="16178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196"/>
              </a:lnSpc>
            </a:pPr>
            <a:r>
              <a:rPr lang="en-US" sz="6592" spc="-171">
                <a:solidFill>
                  <a:srgbClr val="FFFFFF"/>
                </a:solidFill>
                <a:latin typeface="Roboto Bold"/>
              </a:rPr>
              <a:t>Google Sheet Observation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512513" y="5882348"/>
            <a:ext cx="6161669" cy="2091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53"/>
              </a:lnSpc>
            </a:pPr>
            <a:r>
              <a:rPr lang="en-US" sz="2395">
                <a:solidFill>
                  <a:srgbClr val="FFFFFF"/>
                </a:solidFill>
                <a:latin typeface="Roboto"/>
              </a:rPr>
              <a:t>Google sheet was created to ease communication with stakeholders and provide fast response. It helped us get variety of data from the questions since users had different perspectives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724467" y="8441878"/>
            <a:ext cx="1502858" cy="3987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FFFFFF"/>
                </a:solidFill>
                <a:latin typeface="Roboto Bold"/>
              </a:rPr>
              <a:t>Previous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4513745" y="8441878"/>
            <a:ext cx="1399255" cy="3987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151B1F"/>
                </a:solidFill>
                <a:latin typeface="Roboto Bold"/>
              </a:rPr>
              <a:t>Next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619593" y="822007"/>
            <a:ext cx="2401397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Roboto"/>
              </a:rPr>
              <a:t>Stakeholders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2025080" y="836754"/>
            <a:ext cx="1809114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Roboto"/>
              </a:rPr>
              <a:t>Techniques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3619361" y="352933"/>
            <a:ext cx="1809114" cy="5494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68"/>
              </a:lnSpc>
            </a:pPr>
            <a:r>
              <a:rPr lang="en-US" sz="3120">
                <a:solidFill>
                  <a:srgbClr val="FFFFFF"/>
                </a:solidFill>
                <a:latin typeface="Roboto Bold"/>
              </a:rPr>
              <a:t>Results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7364638" y="836754"/>
            <a:ext cx="2254955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Roboto"/>
              </a:rPr>
              <a:t>Introduction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5300427" y="836754"/>
            <a:ext cx="2278698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Roboto"/>
              </a:rPr>
              <a:t>specifications</a:t>
            </a:r>
          </a:p>
        </p:txBody>
      </p:sp>
      <p:grpSp>
        <p:nvGrpSpPr>
          <p:cNvPr name="Group 26" id="26"/>
          <p:cNvGrpSpPr/>
          <p:nvPr/>
        </p:nvGrpSpPr>
        <p:grpSpPr>
          <a:xfrm rot="0">
            <a:off x="14098763" y="1080135"/>
            <a:ext cx="937096" cy="47625"/>
            <a:chOff x="0" y="0"/>
            <a:chExt cx="246807" cy="12543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246807" cy="12543"/>
            </a:xfrm>
            <a:custGeom>
              <a:avLst/>
              <a:gdLst/>
              <a:ahLst/>
              <a:cxnLst/>
              <a:rect r="r" b="b" t="t" l="l"/>
              <a:pathLst>
                <a:path h="12543" w="246807">
                  <a:moveTo>
                    <a:pt x="0" y="0"/>
                  </a:moveTo>
                  <a:lnTo>
                    <a:pt x="246807" y="0"/>
                  </a:lnTo>
                  <a:lnTo>
                    <a:pt x="246807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FFFFFF"/>
            </a:solidFill>
            <a:ln w="2667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28" id="28"/>
            <p:cNvSpPr txBox="true"/>
            <p:nvPr/>
          </p:nvSpPr>
          <p:spPr>
            <a:xfrm>
              <a:off x="0" y="-38100"/>
              <a:ext cx="246807" cy="506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DAGDIJ5iZZ4</dc:identifier>
  <dcterms:modified xsi:type="dcterms:W3CDTF">2011-08-01T06:04:30Z</dcterms:modified>
  <cp:revision>1</cp:revision>
  <dc:title>Dark Grey and Green Neon Modern Bold Payment Mobile App Presentation</dc:title>
</cp:coreProperties>
</file>